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entation.xml" ContentType="application/vnd.openxmlformats-officedocument.presentationml.presentation.main+xml"/>
  <Override PartName="/ppt/slideLayouts/slideLayout5.xml" ContentType="application/vnd.openxmlformats-officedocument.presentationml.slideLayou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8.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343" r:id="rId2"/>
    <p:sldId id="344" r:id="rId3"/>
    <p:sldId id="345" r:id="rId4"/>
    <p:sldId id="346" r:id="rId5"/>
    <p:sldId id="347" r:id="rId6"/>
    <p:sldId id="348" r:id="rId7"/>
    <p:sldId id="318" r:id="rId8"/>
    <p:sldId id="351" r:id="rId9"/>
    <p:sldId id="352" r:id="rId10"/>
    <p:sldId id="303" r:id="rId11"/>
    <p:sldId id="358" r:id="rId12"/>
    <p:sldId id="356" r:id="rId13"/>
    <p:sldId id="313" r:id="rId14"/>
    <p:sldId id="312" r:id="rId15"/>
    <p:sldId id="285" r:id="rId16"/>
    <p:sldId id="286" r:id="rId17"/>
    <p:sldId id="287" r:id="rId18"/>
    <p:sldId id="288" r:id="rId19"/>
    <p:sldId id="289" r:id="rId20"/>
    <p:sldId id="300" r:id="rId21"/>
    <p:sldId id="357" r:id="rId22"/>
    <p:sldId id="307" r:id="rId23"/>
    <p:sldId id="295" r:id="rId24"/>
    <p:sldId id="310" r:id="rId25"/>
    <p:sldId id="355" r:id="rId26"/>
    <p:sldId id="349" r:id="rId27"/>
    <p:sldId id="350" r:id="rId28"/>
    <p:sldId id="319" r:id="rId29"/>
    <p:sldId id="320" r:id="rId30"/>
    <p:sldId id="353" r:id="rId31"/>
    <p:sldId id="311" r:id="rId32"/>
    <p:sldId id="354" r:id="rId33"/>
    <p:sldId id="330" r:id="rId34"/>
    <p:sldId id="301" r:id="rId35"/>
    <p:sldId id="291" r:id="rId36"/>
  </p:sldIdLst>
  <p:sldSz cx="12192000" cy="6858000"/>
  <p:notesSz cx="6669088" cy="9872663"/>
  <p:custDataLst>
    <p:tags r:id="rId38"/>
  </p:custData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9pPr>
  </p:defaultTextStyle>
  <p:extLst>
    <p:ext uri="{EFAFB233-063F-42B5-8137-9DF3F51BA10A}">
      <p15:sldGuideLst xmlns:p15="http://schemas.microsoft.com/office/powerpoint/2012/main">
        <p15:guide id="1" orient="horz" pos="2137" userDrawn="1">
          <p15:clr>
            <a:srgbClr val="A4A3A4"/>
          </p15:clr>
        </p15:guide>
        <p15:guide id="2" pos="257" userDrawn="1">
          <p15:clr>
            <a:srgbClr val="A4A3A4"/>
          </p15:clr>
        </p15:guide>
        <p15:guide id="3" orient="horz" pos="935" userDrawn="1">
          <p15:clr>
            <a:srgbClr val="A4A3A4"/>
          </p15:clr>
        </p15:guide>
        <p15:guide id="4" pos="7423" userDrawn="1">
          <p15:clr>
            <a:srgbClr val="A4A3A4"/>
          </p15:clr>
        </p15:guide>
        <p15:guide id="5" orient="horz" pos="390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rk Oudenaarden" initials="DO" lastIdx="1" clrIdx="0">
    <p:extLst>
      <p:ext uri="{19B8F6BF-5375-455C-9EA6-DF929625EA0E}">
        <p15:presenceInfo xmlns:p15="http://schemas.microsoft.com/office/powerpoint/2012/main" userId="S-1-5-21-364568877-801300699-117154160-26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D74"/>
    <a:srgbClr val="FA59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entury Gothic"/>
          <a:ea typeface="Century Gothic"/>
          <a:cs typeface="Century Gothic"/>
        </a:font>
        <a:srgbClr val="58595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DCFD1"/>
          </a:solidFill>
        </a:fill>
      </a:tcStyle>
    </a:wholeTbl>
    <a:band2H>
      <a:tcTxStyle/>
      <a:tcStyle>
        <a:tcBdr/>
        <a:fill>
          <a:solidFill>
            <a:srgbClr val="FEE8E9"/>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entury Gothic"/>
          <a:ea typeface="Century Gothic"/>
          <a:cs typeface="Century Gothic"/>
        </a:font>
        <a:srgbClr val="58595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DCFD1"/>
          </a:solidFill>
        </a:fill>
      </a:tcStyle>
    </a:wholeTbl>
    <a:band2H>
      <a:tcTxStyle/>
      <a:tcStyle>
        <a:tcBdr/>
        <a:fill>
          <a:solidFill>
            <a:srgbClr val="FEE8E9"/>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Century Gothic"/>
          <a:ea typeface="Century Gothic"/>
          <a:cs typeface="Century Gothic"/>
        </a:font>
        <a:srgbClr val="58595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D3CB"/>
          </a:solidFill>
        </a:fill>
      </a:tcStyle>
    </a:wholeTbl>
    <a:band2H>
      <a:tcTxStyle/>
      <a:tcStyle>
        <a:tcBdr/>
        <a:fill>
          <a:solidFill>
            <a:srgbClr val="FFEAE7"/>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solidFill>
        </a:fill>
      </a:tcStyle>
    </a:firstRow>
  </a:tblStyle>
  <a:tblStyle styleId="{CF821DB8-F4EB-4A41-A1BA-3FCAFE7338EE}" styleName="">
    <a:tblBg/>
    <a:wholeTbl>
      <a:tcTxStyle b="off" i="off">
        <a:font>
          <a:latin typeface="Century Gothic"/>
          <a:ea typeface="Century Gothic"/>
          <a:cs typeface="Century Gothic"/>
        </a:font>
        <a:srgbClr val="58595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9E9E9"/>
          </a:solidFill>
        </a:fill>
      </a:tcStyle>
    </a:wholeTbl>
    <a:band2H>
      <a:tcTxStyle/>
      <a:tcStyle>
        <a:tcBdr/>
        <a:fill>
          <a:solidFill>
            <a:srgbClr val="FFFFFF"/>
          </a:solidFill>
        </a:fill>
      </a:tcStyle>
    </a:band2H>
    <a:firstCol>
      <a:tcTxStyle b="on" i="off">
        <a:font>
          <a:latin typeface="Century Gothic"/>
          <a:ea typeface="Century Gothic"/>
          <a:cs typeface="Century Gothic"/>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entury Gothic"/>
          <a:ea typeface="Century Gothic"/>
          <a:cs typeface="Century Gothic"/>
        </a:font>
        <a:srgbClr val="58595B"/>
      </a:tcTxStyle>
      <a:tcStyle>
        <a:tcBdr>
          <a:left>
            <a:ln w="12700" cap="flat">
              <a:noFill/>
              <a:miter lim="400000"/>
            </a:ln>
          </a:left>
          <a:right>
            <a:ln w="12700" cap="flat">
              <a:noFill/>
              <a:miter lim="400000"/>
            </a:ln>
          </a:right>
          <a:top>
            <a:ln w="50800" cap="flat">
              <a:solidFill>
                <a:srgbClr val="58595B"/>
              </a:solidFill>
              <a:prstDash val="solid"/>
              <a:round/>
            </a:ln>
          </a:top>
          <a:bottom>
            <a:ln w="25400" cap="flat">
              <a:solidFill>
                <a:srgbClr val="58595B"/>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entury Gothic"/>
          <a:ea typeface="Century Gothic"/>
          <a:cs typeface="Century Gothic"/>
        </a:font>
        <a:srgbClr val="FFFFFF"/>
      </a:tcTxStyle>
      <a:tcStyle>
        <a:tcBdr>
          <a:left>
            <a:ln w="12700" cap="flat">
              <a:noFill/>
              <a:miter lim="400000"/>
            </a:ln>
          </a:left>
          <a:right>
            <a:ln w="12700" cap="flat">
              <a:noFill/>
              <a:miter lim="400000"/>
            </a:ln>
          </a:right>
          <a:top>
            <a:ln w="25400" cap="flat">
              <a:solidFill>
                <a:srgbClr val="58595B"/>
              </a:solidFill>
              <a:prstDash val="solid"/>
              <a:round/>
            </a:ln>
          </a:top>
          <a:bottom>
            <a:ln w="25400" cap="flat">
              <a:solidFill>
                <a:srgbClr val="58595B"/>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entury Gothic"/>
          <a:ea typeface="Century Gothic"/>
          <a:cs typeface="Century Gothic"/>
        </a:font>
        <a:srgbClr val="58595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0D0"/>
          </a:solidFill>
        </a:fill>
      </a:tcStyle>
    </a:wholeTbl>
    <a:band2H>
      <a:tcTxStyle/>
      <a:tcStyle>
        <a:tcBdr/>
        <a:fill>
          <a:solidFill>
            <a:srgbClr val="E9E9E9"/>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58595B"/>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58595B"/>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58595B"/>
          </a:solidFill>
        </a:fill>
      </a:tcStyle>
    </a:firstRow>
  </a:tblStyle>
  <a:tblStyle styleId="{2708684C-4D16-4618-839F-0558EEFCDFE6}" styleName="">
    <a:tblBg/>
    <a:wholeTbl>
      <a:tcTxStyle b="off" i="off">
        <a:font>
          <a:latin typeface="Century Gothic"/>
          <a:ea typeface="Century Gothic"/>
          <a:cs typeface="Century Gothic"/>
        </a:font>
        <a:srgbClr val="58595B"/>
      </a:tcTxStyle>
      <a:tcStyle>
        <a:tcBdr>
          <a:left>
            <a:ln w="12700" cap="flat">
              <a:solidFill>
                <a:srgbClr val="58595B"/>
              </a:solidFill>
              <a:prstDash val="solid"/>
              <a:round/>
            </a:ln>
          </a:left>
          <a:right>
            <a:ln w="12700" cap="flat">
              <a:solidFill>
                <a:srgbClr val="58595B"/>
              </a:solidFill>
              <a:prstDash val="solid"/>
              <a:round/>
            </a:ln>
          </a:right>
          <a:top>
            <a:ln w="12700" cap="flat">
              <a:solidFill>
                <a:srgbClr val="58595B"/>
              </a:solidFill>
              <a:prstDash val="solid"/>
              <a:round/>
            </a:ln>
          </a:top>
          <a:bottom>
            <a:ln w="12700" cap="flat">
              <a:solidFill>
                <a:srgbClr val="58595B"/>
              </a:solidFill>
              <a:prstDash val="solid"/>
              <a:round/>
            </a:ln>
          </a:bottom>
          <a:insideH>
            <a:ln w="12700" cap="flat">
              <a:solidFill>
                <a:srgbClr val="58595B"/>
              </a:solidFill>
              <a:prstDash val="solid"/>
              <a:round/>
            </a:ln>
          </a:insideH>
          <a:insideV>
            <a:ln w="12700" cap="flat">
              <a:solidFill>
                <a:srgbClr val="58595B"/>
              </a:solidFill>
              <a:prstDash val="solid"/>
              <a:round/>
            </a:ln>
          </a:insideV>
        </a:tcBdr>
        <a:fill>
          <a:solidFill>
            <a:srgbClr val="58595B">
              <a:alpha val="20000"/>
            </a:srgbClr>
          </a:solidFill>
        </a:fill>
      </a:tcStyle>
    </a:wholeTbl>
    <a:band2H>
      <a:tcTxStyle/>
      <a:tcStyle>
        <a:tcBdr/>
        <a:fill>
          <a:solidFill>
            <a:srgbClr val="FFFFFF"/>
          </a:solidFill>
        </a:fill>
      </a:tcStyle>
    </a:band2H>
    <a:firstCol>
      <a:tcTxStyle b="on" i="off">
        <a:font>
          <a:latin typeface="Century Gothic"/>
          <a:ea typeface="Century Gothic"/>
          <a:cs typeface="Century Gothic"/>
        </a:font>
        <a:srgbClr val="58595B"/>
      </a:tcTxStyle>
      <a:tcStyle>
        <a:tcBdr>
          <a:left>
            <a:ln w="12700" cap="flat">
              <a:solidFill>
                <a:srgbClr val="58595B"/>
              </a:solidFill>
              <a:prstDash val="solid"/>
              <a:round/>
            </a:ln>
          </a:left>
          <a:right>
            <a:ln w="12700" cap="flat">
              <a:solidFill>
                <a:srgbClr val="58595B"/>
              </a:solidFill>
              <a:prstDash val="solid"/>
              <a:round/>
            </a:ln>
          </a:right>
          <a:top>
            <a:ln w="12700" cap="flat">
              <a:solidFill>
                <a:srgbClr val="58595B"/>
              </a:solidFill>
              <a:prstDash val="solid"/>
              <a:round/>
            </a:ln>
          </a:top>
          <a:bottom>
            <a:ln w="12700" cap="flat">
              <a:solidFill>
                <a:srgbClr val="58595B"/>
              </a:solidFill>
              <a:prstDash val="solid"/>
              <a:round/>
            </a:ln>
          </a:bottom>
          <a:insideH>
            <a:ln w="12700" cap="flat">
              <a:solidFill>
                <a:srgbClr val="58595B"/>
              </a:solidFill>
              <a:prstDash val="solid"/>
              <a:round/>
            </a:ln>
          </a:insideH>
          <a:insideV>
            <a:ln w="12700" cap="flat">
              <a:solidFill>
                <a:srgbClr val="58595B"/>
              </a:solidFill>
              <a:prstDash val="solid"/>
              <a:round/>
            </a:ln>
          </a:insideV>
        </a:tcBdr>
        <a:fill>
          <a:solidFill>
            <a:srgbClr val="58595B">
              <a:alpha val="20000"/>
            </a:srgbClr>
          </a:solidFill>
        </a:fill>
      </a:tcStyle>
    </a:firstCol>
    <a:lastRow>
      <a:tcTxStyle b="on" i="off">
        <a:font>
          <a:latin typeface="Century Gothic"/>
          <a:ea typeface="Century Gothic"/>
          <a:cs typeface="Century Gothic"/>
        </a:font>
        <a:srgbClr val="58595B"/>
      </a:tcTxStyle>
      <a:tcStyle>
        <a:tcBdr>
          <a:left>
            <a:ln w="12700" cap="flat">
              <a:solidFill>
                <a:srgbClr val="58595B"/>
              </a:solidFill>
              <a:prstDash val="solid"/>
              <a:round/>
            </a:ln>
          </a:left>
          <a:right>
            <a:ln w="12700" cap="flat">
              <a:solidFill>
                <a:srgbClr val="58595B"/>
              </a:solidFill>
              <a:prstDash val="solid"/>
              <a:round/>
            </a:ln>
          </a:right>
          <a:top>
            <a:ln w="50800" cap="flat">
              <a:solidFill>
                <a:srgbClr val="58595B"/>
              </a:solidFill>
              <a:prstDash val="solid"/>
              <a:round/>
            </a:ln>
          </a:top>
          <a:bottom>
            <a:ln w="12700" cap="flat">
              <a:solidFill>
                <a:srgbClr val="58595B"/>
              </a:solidFill>
              <a:prstDash val="solid"/>
              <a:round/>
            </a:ln>
          </a:bottom>
          <a:insideH>
            <a:ln w="12700" cap="flat">
              <a:solidFill>
                <a:srgbClr val="58595B"/>
              </a:solidFill>
              <a:prstDash val="solid"/>
              <a:round/>
            </a:ln>
          </a:insideH>
          <a:insideV>
            <a:ln w="12700" cap="flat">
              <a:solidFill>
                <a:srgbClr val="58595B"/>
              </a:solidFill>
              <a:prstDash val="solid"/>
              <a:round/>
            </a:ln>
          </a:insideV>
        </a:tcBdr>
        <a:fill>
          <a:noFill/>
        </a:fill>
      </a:tcStyle>
    </a:lastRow>
    <a:firstRow>
      <a:tcTxStyle b="on" i="off">
        <a:font>
          <a:latin typeface="Century Gothic"/>
          <a:ea typeface="Century Gothic"/>
          <a:cs typeface="Century Gothic"/>
        </a:font>
        <a:srgbClr val="58595B"/>
      </a:tcTxStyle>
      <a:tcStyle>
        <a:tcBdr>
          <a:left>
            <a:ln w="12700" cap="flat">
              <a:solidFill>
                <a:srgbClr val="58595B"/>
              </a:solidFill>
              <a:prstDash val="solid"/>
              <a:round/>
            </a:ln>
          </a:left>
          <a:right>
            <a:ln w="12700" cap="flat">
              <a:solidFill>
                <a:srgbClr val="58595B"/>
              </a:solidFill>
              <a:prstDash val="solid"/>
              <a:round/>
            </a:ln>
          </a:right>
          <a:top>
            <a:ln w="12700" cap="flat">
              <a:solidFill>
                <a:srgbClr val="58595B"/>
              </a:solidFill>
              <a:prstDash val="solid"/>
              <a:round/>
            </a:ln>
          </a:top>
          <a:bottom>
            <a:ln w="25400" cap="flat">
              <a:solidFill>
                <a:srgbClr val="58595B"/>
              </a:solidFill>
              <a:prstDash val="solid"/>
              <a:round/>
            </a:ln>
          </a:bottom>
          <a:insideH>
            <a:ln w="12700" cap="flat">
              <a:solidFill>
                <a:srgbClr val="58595B"/>
              </a:solidFill>
              <a:prstDash val="solid"/>
              <a:round/>
            </a:ln>
          </a:insideH>
          <a:insideV>
            <a:ln w="12700" cap="flat">
              <a:solidFill>
                <a:srgbClr val="58595B"/>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49" autoAdjust="0"/>
    <p:restoredTop sz="70157" autoAdjust="0"/>
  </p:normalViewPr>
  <p:slideViewPr>
    <p:cSldViewPr snapToGrid="0">
      <p:cViewPr varScale="1">
        <p:scale>
          <a:sx n="116" d="100"/>
          <a:sy n="116" d="100"/>
        </p:scale>
        <p:origin x="1496" y="192"/>
      </p:cViewPr>
      <p:guideLst>
        <p:guide orient="horz" pos="2137"/>
        <p:guide pos="257"/>
        <p:guide orient="horz" pos="935"/>
        <p:guide pos="7423"/>
        <p:guide orient="horz" pos="3906"/>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46"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5" name="Shape 255"/>
          <p:cNvSpPr>
            <a:spLocks noGrp="1" noRot="1" noChangeAspect="1"/>
          </p:cNvSpPr>
          <p:nvPr>
            <p:ph type="sldImg"/>
          </p:nvPr>
        </p:nvSpPr>
        <p:spPr>
          <a:xfrm>
            <a:off x="42863" y="739775"/>
            <a:ext cx="6583362" cy="3703638"/>
          </a:xfrm>
          <a:prstGeom prst="rect">
            <a:avLst/>
          </a:prstGeom>
        </p:spPr>
        <p:txBody>
          <a:bodyPr/>
          <a:lstStyle/>
          <a:p>
            <a:endParaRPr/>
          </a:p>
        </p:txBody>
      </p:sp>
      <p:sp>
        <p:nvSpPr>
          <p:cNvPr id="256" name="Shape 256"/>
          <p:cNvSpPr>
            <a:spLocks noGrp="1"/>
          </p:cNvSpPr>
          <p:nvPr>
            <p:ph type="body" sz="quarter" idx="1"/>
          </p:nvPr>
        </p:nvSpPr>
        <p:spPr>
          <a:xfrm>
            <a:off x="889212" y="4689515"/>
            <a:ext cx="4890665" cy="4442698"/>
          </a:xfrm>
          <a:prstGeom prst="rect">
            <a:avLst/>
          </a:prstGeom>
        </p:spPr>
        <p:txBody>
          <a:bodyPr/>
          <a:lstStyle/>
          <a:p>
            <a:endParaRPr/>
          </a:p>
        </p:txBody>
      </p:sp>
    </p:spTree>
    <p:extLst>
      <p:ext uri="{BB962C8B-B14F-4D97-AF65-F5344CB8AC3E}">
        <p14:creationId xmlns:p14="http://schemas.microsoft.com/office/powerpoint/2010/main" val="2100963466"/>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nlpo.nl/publicaties"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nlpo.nl/publicaties"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nlpo.nl/publicatie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0" u="none" strike="noStrike" noProof="0" dirty="0">
                <a:effectLst/>
                <a:latin typeface="+mn-lt"/>
                <a:ea typeface="+mn-ea"/>
                <a:cs typeface="+mn-cs"/>
                <a:sym typeface="Calibri"/>
              </a:rPr>
              <a:t>Vooraf</a:t>
            </a:r>
            <a:endParaRPr lang="nl-NL" sz="1200" b="0" i="0" u="none" strike="noStrike" noProof="0" dirty="0">
              <a:effectLst/>
              <a:latin typeface="+mn-lt"/>
              <a:ea typeface="+mn-ea"/>
              <a:cs typeface="+mn-cs"/>
              <a:sym typeface="Calibri"/>
            </a:endParaRPr>
          </a:p>
          <a:p>
            <a:endParaRPr lang="nl-NL" sz="1200" b="0" i="0" u="none" strike="noStrike" noProof="0" dirty="0">
              <a:effectLst/>
              <a:latin typeface="+mn-lt"/>
              <a:ea typeface="+mn-ea"/>
              <a:cs typeface="+mn-cs"/>
              <a:sym typeface="Calibri"/>
            </a:endParaRPr>
          </a:p>
          <a:p>
            <a:r>
              <a:rPr lang="nl-NL" sz="1200" b="1" i="0" u="none" strike="noStrike" noProof="0" dirty="0">
                <a:effectLst/>
                <a:latin typeface="+mn-lt"/>
                <a:ea typeface="+mn-ea"/>
                <a:cs typeface="+mn-cs"/>
                <a:sym typeface="Calibri"/>
              </a:rPr>
              <a:t>Achtergrondinformatie</a:t>
            </a:r>
          </a:p>
          <a:p>
            <a:endParaRPr lang="nl-NL" sz="1200" b="0" i="0" u="none" strike="noStrike" noProof="0" dirty="0">
              <a:effectLst/>
              <a:latin typeface="+mn-lt"/>
              <a:ea typeface="+mn-ea"/>
              <a:cs typeface="+mn-cs"/>
              <a:sym typeface="Calibri"/>
            </a:endParaRPr>
          </a:p>
          <a:p>
            <a:r>
              <a:rPr lang="nl-NL" sz="1200" b="0" i="0" u="none" strike="noStrike" noProof="0" dirty="0">
                <a:effectLst/>
                <a:latin typeface="+mn-lt"/>
                <a:ea typeface="+mn-ea"/>
                <a:cs typeface="+mn-cs"/>
                <a:sym typeface="Calibri"/>
              </a:rPr>
              <a:t>Deze </a:t>
            </a:r>
            <a:r>
              <a:rPr lang="nl-NL" sz="1200" b="0" i="0" u="none" strike="noStrike" noProof="0" dirty="0">
                <a:solidFill>
                  <a:srgbClr val="FFFF00"/>
                </a:solidFill>
                <a:effectLst/>
                <a:latin typeface="+mn-lt"/>
                <a:ea typeface="+mn-ea"/>
                <a:cs typeface="+mn-cs"/>
                <a:sym typeface="Calibri"/>
              </a:rPr>
              <a:t>PowerPointpresentatie</a:t>
            </a:r>
            <a:r>
              <a:rPr lang="nl-NL" sz="1200" b="0" i="0" u="none" strike="noStrike" noProof="0" dirty="0">
                <a:effectLst/>
                <a:latin typeface="+mn-lt"/>
                <a:ea typeface="+mn-ea"/>
                <a:cs typeface="+mn-cs"/>
                <a:sym typeface="Calibri"/>
              </a:rPr>
              <a:t> bevat een programma voor één of twee introductiebijeenkomsten voor </a:t>
            </a:r>
            <a:r>
              <a:rPr lang="nl-NL" sz="1200" b="0" i="0" u="none" strike="noStrike" noProof="0" dirty="0" err="1">
                <a:effectLst/>
                <a:latin typeface="+mn-lt"/>
                <a:ea typeface="+mn-ea"/>
                <a:cs typeface="+mn-cs"/>
                <a:sym typeface="Calibri"/>
              </a:rPr>
              <a:t>PBO’s</a:t>
            </a:r>
            <a:r>
              <a:rPr lang="nl-NL" sz="1200" b="0" i="0" u="none" strike="noStrike" noProof="0" dirty="0">
                <a:effectLst/>
                <a:latin typeface="+mn-lt"/>
                <a:ea typeface="+mn-ea"/>
                <a:cs typeface="+mn-cs"/>
                <a:sym typeface="Calibri"/>
              </a:rPr>
              <a:t>. Ze is bedoeld om </a:t>
            </a:r>
            <a:r>
              <a:rPr lang="nl-NL" sz="1200" b="0" i="0" u="none" strike="noStrike" noProof="0" dirty="0" err="1">
                <a:effectLst/>
                <a:latin typeface="+mn-lt"/>
                <a:ea typeface="+mn-ea"/>
                <a:cs typeface="+mn-cs"/>
                <a:sym typeface="Calibri"/>
              </a:rPr>
              <a:t>PBO's</a:t>
            </a:r>
            <a:r>
              <a:rPr lang="nl-NL" sz="1200" b="0" i="0" u="none" strike="noStrike" noProof="0" dirty="0">
                <a:effectLst/>
                <a:latin typeface="+mn-lt"/>
                <a:ea typeface="+mn-ea"/>
                <a:cs typeface="+mn-cs"/>
                <a:sym typeface="Calibri"/>
              </a:rPr>
              <a:t> op weg te helpen om hun taak als adviseur en ambassadeur van de lokale publieke omroep op een goede en constructieve wijze te vervullen. De presentatie bevat zowel informatie over de formele rol en taken van het PBO als praktische tips voor de werkwijze van het PBO. Om als PBO optimaal te functioneren is een open gesprek waaraan alle leden deelnemen van groot belang, evenals een goede uitwisseling van informatie en ideeën tussen PBO, bestuur en redactie. </a:t>
            </a:r>
          </a:p>
          <a:p>
            <a:endParaRPr lang="nl-NL" sz="1200" b="0" i="0" u="none" strike="noStrike" noProof="0" dirty="0">
              <a:effectLst/>
              <a:latin typeface="+mn-lt"/>
              <a:ea typeface="+mn-ea"/>
              <a:cs typeface="+mn-cs"/>
              <a:sym typeface="Calibri"/>
            </a:endParaRPr>
          </a:p>
          <a:p>
            <a:r>
              <a:rPr lang="nl-NL" sz="1200" b="0" i="0" u="none" strike="noStrike" dirty="0">
                <a:effectLst/>
                <a:latin typeface="+mn-lt"/>
                <a:ea typeface="+mn-ea"/>
                <a:cs typeface="+mn-cs"/>
                <a:sym typeface="Calibri"/>
              </a:rPr>
              <a:t>Onder veel dia's staat een korte toelichting op de tekst in de dia, bedoeld als achtergrondinformatie voor degene die de bijeenkomst begeleidt en/of de presentatie verzorgt. </a:t>
            </a:r>
            <a:r>
              <a:rPr lang="nl-NL" sz="1200" b="0" i="0" u="none" strike="noStrike" noProof="0" dirty="0">
                <a:effectLst/>
                <a:latin typeface="+mn-lt"/>
                <a:ea typeface="+mn-ea"/>
                <a:cs typeface="+mn-cs"/>
                <a:sym typeface="Calibri"/>
              </a:rPr>
              <a:t>U kunt de PowerPointpresentatie naar eigen inzicht gebruiken en aanpassen. Via de NLPO kunt u ook in contact komen met experts die een bijeenkomst kunnen begeleiden en daarbij verschillende inspirerende werkvormen inzetten.</a:t>
            </a:r>
          </a:p>
          <a:p>
            <a:endParaRPr lang="nl-NL" sz="1200" b="0" i="0" u="none" strike="noStrike" noProof="0" dirty="0">
              <a:effectLst/>
              <a:latin typeface="+mn-lt"/>
              <a:ea typeface="+mn-ea"/>
              <a:cs typeface="+mn-cs"/>
              <a:sym typeface="Calibri"/>
            </a:endParaRPr>
          </a:p>
          <a:p>
            <a:r>
              <a:rPr lang="nl-NL" noProof="0" dirty="0"/>
              <a:t>Als u suggesties of tips heeft die bijdragen aan het beter functioneren van </a:t>
            </a:r>
            <a:r>
              <a:rPr lang="nl-NL" noProof="0" dirty="0" err="1"/>
              <a:t>PBO’s</a:t>
            </a:r>
            <a:r>
              <a:rPr lang="nl-NL" noProof="0" dirty="0"/>
              <a:t>, laat het ons weten. We kunnen ze dan </a:t>
            </a:r>
            <a:r>
              <a:rPr lang="nl-NL" u="none" noProof="0" dirty="0"/>
              <a:t>bijvoorbeeld</a:t>
            </a:r>
            <a:r>
              <a:rPr lang="nl-NL" u="sng" noProof="0" dirty="0"/>
              <a:t> </a:t>
            </a:r>
            <a:r>
              <a:rPr lang="nl-NL" noProof="0" dirty="0"/>
              <a:t>toevoegen aan de tips op dia nummers 22 en 23 en zo delen met andere PBO’s in het land. U kunt uw suggesties en tips mailen aan </a:t>
            </a:r>
            <a:r>
              <a:rPr lang="nl-NL" b="1" noProof="0" dirty="0"/>
              <a:t>info@nlpo.nl.</a:t>
            </a:r>
          </a:p>
          <a:p>
            <a:endParaRPr lang="nl-NL" dirty="0"/>
          </a:p>
        </p:txBody>
      </p:sp>
    </p:spTree>
    <p:extLst>
      <p:ext uri="{BB962C8B-B14F-4D97-AF65-F5344CB8AC3E}">
        <p14:creationId xmlns:p14="http://schemas.microsoft.com/office/powerpoint/2010/main" val="4282705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Verbinding met de lokale gemeenschap</a:t>
            </a:r>
          </a:p>
          <a:p>
            <a:endParaRPr lang="nl-NL" dirty="0"/>
          </a:p>
          <a:p>
            <a:r>
              <a:rPr lang="nl-NL" dirty="0"/>
              <a:t>Een lokale omroep heeft verschillende manieren om in contact te staan met de samenleving in de gemeente (c.q. zijn </a:t>
            </a:r>
            <a:r>
              <a:rPr lang="nl-NL" u="none" dirty="0"/>
              <a:t>verzorgingsgebied</a:t>
            </a:r>
            <a:r>
              <a:rPr lang="nl-NL" dirty="0"/>
              <a:t>). </a:t>
            </a:r>
          </a:p>
          <a:p>
            <a:endParaRPr lang="nl-NL" dirty="0"/>
          </a:p>
          <a:p>
            <a:r>
              <a:rPr lang="nl-NL" dirty="0"/>
              <a:t>In de eerste plaats moeten de verslaggevers en redacteuren die voor de omroep werken op de hoogte zijn van wat er speelt binnen de gemeente(n). Dat behoort tot de kern van het journalistieke werk. </a:t>
            </a:r>
          </a:p>
          <a:p>
            <a:endParaRPr lang="nl-NL" dirty="0"/>
          </a:p>
          <a:p>
            <a:r>
              <a:rPr lang="nl-NL" dirty="0"/>
              <a:t>Een lokale omroep kan ook periodiek onderzoek doen naar mediagebruik en naar wat er leeft onder zijn publiek, om zodoende te weten te komen welke platforms zijn kijkers/luisteraars/lezers gebruiken en aan welk type programma’s of informatie zij behoefte hebben of welke onderwerpen hen interesseren. </a:t>
            </a:r>
          </a:p>
          <a:p>
            <a:endParaRPr lang="nl-NL" dirty="0"/>
          </a:p>
          <a:p>
            <a:r>
              <a:rPr lang="nl-NL" dirty="0"/>
              <a:t>Ook het PBO heeft een belangrijke functie op dit terrein. Leden van het PBO kunnen functioneren als </a:t>
            </a:r>
            <a:r>
              <a:rPr kumimoji="0" lang="nl-NL" sz="1200" b="0" i="0" u="none" strike="noStrike" cap="none" spc="0" normalizeH="0" baseline="0" dirty="0">
                <a:ln>
                  <a:noFill/>
                </a:ln>
                <a:solidFill>
                  <a:srgbClr val="58595B"/>
                </a:solidFill>
                <a:effectLst/>
                <a:uFillTx/>
                <a:latin typeface="Century Gothic"/>
                <a:ea typeface="Century Gothic"/>
                <a:cs typeface="Century Gothic"/>
                <a:sym typeface="Century Gothic"/>
              </a:rPr>
              <a:t>een verbinding tussen redactie en lokale gemeenschap: als ambassadeur en klankbord voor de redactie.</a:t>
            </a:r>
          </a:p>
          <a:p>
            <a:endParaRPr lang="nl-NL" dirty="0"/>
          </a:p>
          <a:p>
            <a:endParaRPr lang="nl-NL" noProof="0" dirty="0"/>
          </a:p>
          <a:p>
            <a:endParaRPr lang="nl-NL" noProof="0" dirty="0"/>
          </a:p>
          <a:p>
            <a:endParaRPr lang="nl-NL" noProof="0" dirty="0"/>
          </a:p>
          <a:p>
            <a:endParaRPr lang="nl-NL" noProof="0" dirty="0"/>
          </a:p>
          <a:p>
            <a:endParaRPr lang="en-GB" dirty="0"/>
          </a:p>
        </p:txBody>
      </p:sp>
    </p:spTree>
    <p:extLst>
      <p:ext uri="{BB962C8B-B14F-4D97-AF65-F5344CB8AC3E}">
        <p14:creationId xmlns:p14="http://schemas.microsoft.com/office/powerpoint/2010/main" val="332788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Belang PBO</a:t>
            </a:r>
          </a:p>
          <a:p>
            <a:endParaRPr lang="nl-NL" dirty="0"/>
          </a:p>
          <a:p>
            <a:r>
              <a:rPr lang="nl-NL" dirty="0"/>
              <a:t>Het is de bedoeling dat de lokale omroep mede door het PBO contact houdt met wat er speelt in zijn verzorgingsgebied.</a:t>
            </a:r>
          </a:p>
          <a:p>
            <a:r>
              <a:rPr lang="nl-NL" baseline="0" dirty="0"/>
              <a:t>Inwoners kunnen terecht bij de leden van het PBO om hun lokale omroep attent te maken op wat er in hun omgeving speelt. </a:t>
            </a:r>
            <a:endParaRPr lang="nl-NL" dirty="0"/>
          </a:p>
        </p:txBody>
      </p:sp>
    </p:spTree>
    <p:extLst>
      <p:ext uri="{BB962C8B-B14F-4D97-AF65-F5344CB8AC3E}">
        <p14:creationId xmlns:p14="http://schemas.microsoft.com/office/powerpoint/2010/main" val="2604885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Aantal leden</a:t>
            </a:r>
          </a:p>
          <a:p>
            <a:endParaRPr lang="nl-NL" b="1" dirty="0"/>
          </a:p>
          <a:p>
            <a:r>
              <a:rPr lang="nl-NL" dirty="0"/>
              <a:t>Er is geen formeel minimum of maximum voor het aantal leden van een PBO. Om een PBO werkbaar te houden, is het aan te bevelen om het PBO niet te groot te maken. Wanneer er in het kader van streekvorming verschillende </a:t>
            </a:r>
            <a:r>
              <a:rPr lang="nl-NL" dirty="0" err="1"/>
              <a:t>PBO’s</a:t>
            </a:r>
            <a:r>
              <a:rPr lang="nl-NL" dirty="0"/>
              <a:t> samengevoegd moeten worden, moet het nieuwe PBO representatief zijn voor alle gemeenten in het verspreidingsgebied van de lokale omroep. In dat geval ligt het voor de hand dat het PBO meer leden heeft dan 5, maar niet uit iedere gemeente hoeven alle sectoren vertegenwoordigd te zijn. </a:t>
            </a:r>
            <a:r>
              <a:rPr lang="nl-NL" u="none" dirty="0"/>
              <a:t>Het verdient aanbeveling per stroming een vertegenwoordiger van een koepelorganisatie te vinden, liefst een koepelorganisatie die actief is in alle betrokken gemeenten. Op deze wijze kan het aantal</a:t>
            </a:r>
            <a:r>
              <a:rPr lang="nl-NL" u="none" baseline="0" dirty="0"/>
              <a:t> leden beperkt worden gehouden.</a:t>
            </a:r>
            <a:r>
              <a:rPr lang="nl-NL" u="sng" baseline="0" dirty="0"/>
              <a:t> </a:t>
            </a:r>
            <a:endParaRPr lang="nl-NL" u="sng" dirty="0"/>
          </a:p>
          <a:p>
            <a:r>
              <a:rPr lang="nl-NL" dirty="0"/>
              <a:t>In de praktijk varieert het aantal leden tussen de 5 en 11. </a:t>
            </a:r>
          </a:p>
          <a:p>
            <a:endParaRPr lang="nl-NL" dirty="0"/>
          </a:p>
          <a:p>
            <a:r>
              <a:rPr lang="nl-NL" dirty="0"/>
              <a:t>Bij aanvraag voor (verlenging van) de </a:t>
            </a:r>
            <a:r>
              <a:rPr lang="nl-NL" u="none" dirty="0"/>
              <a:t>aanwijzing</a:t>
            </a:r>
            <a:r>
              <a:rPr lang="nl-NL" baseline="0" dirty="0"/>
              <a:t> </a:t>
            </a:r>
            <a:r>
              <a:rPr lang="nl-NL" dirty="0"/>
              <a:t>door het CvdM moet de aanvrager vermelden wie de PBO leden zijn en welke stroming ze vertegenwoordigen. </a:t>
            </a:r>
          </a:p>
          <a:p>
            <a:endParaRPr lang="nl-NL" dirty="0"/>
          </a:p>
          <a:p>
            <a:r>
              <a:rPr lang="nl-NL" sz="1200" b="1" dirty="0"/>
              <a:t>Samenstelling</a:t>
            </a:r>
          </a:p>
          <a:p>
            <a:r>
              <a:rPr lang="nl-NL" sz="1200" dirty="0"/>
              <a:t>Samenstelling (= noemen van de stromingen) en procedures rond benoeming en ontslag van het PBO zijn onderdeel van de statuten van de lokale omroep. </a:t>
            </a:r>
            <a:r>
              <a:rPr lang="nl-NL" sz="1200" u="none" dirty="0"/>
              <a:t>De nadere uitwerking daarvan is opgenomen in een afzonderlijk PBO reglement, waarvan een model door</a:t>
            </a:r>
            <a:r>
              <a:rPr lang="nl-NL" sz="1200" u="none" baseline="0" dirty="0"/>
              <a:t> de NLPO is opgesteld: </a:t>
            </a:r>
            <a:r>
              <a:rPr lang="nl-NL" sz="1200" u="sng" dirty="0">
                <a:solidFill>
                  <a:srgbClr val="0000FF"/>
                </a:solidFill>
                <a:uFill>
                  <a:solidFill>
                    <a:srgbClr val="0000FF"/>
                  </a:solidFill>
                </a:uFill>
                <a:hlinkClick r:id="rId3"/>
              </a:rPr>
              <a:t>https://www.nlpo.nl/publicaties</a:t>
            </a:r>
            <a:endParaRPr lang="nl-NL" u="none" dirty="0"/>
          </a:p>
          <a:p>
            <a:endParaRPr lang="nl-NL" sz="1200" dirty="0"/>
          </a:p>
          <a:p>
            <a:r>
              <a:rPr lang="nl-NL" sz="1200" b="1" dirty="0"/>
              <a:t>Wat als PBO niet functioneert?</a:t>
            </a:r>
          </a:p>
          <a:p>
            <a:r>
              <a:rPr lang="nl-NL" sz="1200" dirty="0"/>
              <a:t>Als het PBO niet functioneert, geeft het CvdM </a:t>
            </a:r>
            <a:r>
              <a:rPr lang="nl-NL" sz="1200" u="none" dirty="0"/>
              <a:t>de lokale</a:t>
            </a:r>
            <a:r>
              <a:rPr lang="nl-NL" sz="1200" u="none" baseline="0" dirty="0"/>
              <a:t> omroep </a:t>
            </a:r>
            <a:r>
              <a:rPr lang="nl-NL" sz="1200" u="none" dirty="0"/>
              <a:t>4 maanden na constatering daarvan de tijd om dit te herstellen.</a:t>
            </a:r>
          </a:p>
          <a:p>
            <a:endParaRPr lang="nl-NL" sz="1200" dirty="0"/>
          </a:p>
          <a:p>
            <a:endParaRPr lang="nl-NL" b="1" dirty="0"/>
          </a:p>
        </p:txBody>
      </p:sp>
    </p:spTree>
    <p:extLst>
      <p:ext uri="{BB962C8B-B14F-4D97-AF65-F5344CB8AC3E}">
        <p14:creationId xmlns:p14="http://schemas.microsoft.com/office/powerpoint/2010/main" val="2676976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noRot="1" noChangeAspect="1"/>
          </p:cNvSpPr>
          <p:nvPr>
            <p:ph type="sldImg"/>
          </p:nvPr>
        </p:nvSpPr>
        <p:spPr>
          <a:prstGeom prst="rect">
            <a:avLst/>
          </a:prstGeom>
        </p:spPr>
        <p:txBody>
          <a:bodyPr/>
          <a:lstStyle/>
          <a:p>
            <a:endParaRPr/>
          </a:p>
        </p:txBody>
      </p:sp>
      <p:sp>
        <p:nvSpPr>
          <p:cNvPr id="132" name="Shape 132"/>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nl-NL" sz="1200" b="1" dirty="0"/>
              <a:t>Stromingen</a:t>
            </a:r>
          </a:p>
          <a:p>
            <a:pPr marL="0" marR="0" lvl="0" indent="0" defTabSz="914400" eaLnBrk="1" fontAlgn="auto" latinLnBrk="0" hangingPunct="1">
              <a:lnSpc>
                <a:spcPct val="100000"/>
              </a:lnSpc>
              <a:spcBef>
                <a:spcPts val="0"/>
              </a:spcBef>
              <a:spcAft>
                <a:spcPts val="0"/>
              </a:spcAft>
              <a:buClrTx/>
              <a:buSzTx/>
              <a:buFontTx/>
              <a:buNone/>
              <a:tabLst/>
              <a:defRPr/>
            </a:pPr>
            <a:endParaRPr lang="nl-NL" sz="1200" dirty="0"/>
          </a:p>
          <a:p>
            <a:pPr marL="0" marR="0" lvl="0" indent="0" defTabSz="914400" eaLnBrk="1" fontAlgn="auto" latinLnBrk="0" hangingPunct="1">
              <a:lnSpc>
                <a:spcPct val="100000"/>
              </a:lnSpc>
              <a:spcBef>
                <a:spcPts val="0"/>
              </a:spcBef>
              <a:spcAft>
                <a:spcPts val="0"/>
              </a:spcAft>
              <a:buClrTx/>
              <a:buSzTx/>
              <a:buFontTx/>
              <a:buNone/>
              <a:tabLst/>
              <a:defRPr/>
            </a:pPr>
            <a:r>
              <a:rPr lang="nl-NL" sz="1200" dirty="0"/>
              <a:t>Leden van het PBO vertegenwoordigen een stroming binnen de gemeente(n).</a:t>
            </a:r>
          </a:p>
          <a:p>
            <a:pPr marL="0" marR="0" lvl="0" indent="0" defTabSz="914400" eaLnBrk="1" fontAlgn="auto" latinLnBrk="0" hangingPunct="1">
              <a:lnSpc>
                <a:spcPct val="100000"/>
              </a:lnSpc>
              <a:spcBef>
                <a:spcPts val="0"/>
              </a:spcBef>
              <a:spcAft>
                <a:spcPts val="0"/>
              </a:spcAft>
              <a:buClrTx/>
              <a:buSzTx/>
              <a:buFontTx/>
              <a:buNone/>
              <a:tabLst/>
              <a:defRPr/>
            </a:pPr>
            <a:endParaRPr lang="nl-NL" sz="1200" dirty="0"/>
          </a:p>
          <a:p>
            <a:pPr marL="0" marR="0" lvl="0" indent="0" defTabSz="914400" eaLnBrk="1" fontAlgn="auto" latinLnBrk="0" hangingPunct="1">
              <a:lnSpc>
                <a:spcPct val="100000"/>
              </a:lnSpc>
              <a:spcBef>
                <a:spcPts val="0"/>
              </a:spcBef>
              <a:spcAft>
                <a:spcPts val="0"/>
              </a:spcAft>
              <a:buClrTx/>
              <a:buSzTx/>
              <a:buFontTx/>
              <a:buNone/>
              <a:tabLst/>
              <a:defRPr/>
            </a:pPr>
            <a:r>
              <a:rPr lang="nl-NL" sz="1200" dirty="0"/>
              <a:t>Stromingen zijn onder meer:</a:t>
            </a:r>
          </a:p>
          <a:p>
            <a:pPr>
              <a:lnSpc>
                <a:spcPct val="110000"/>
              </a:lnSpc>
              <a:spcBef>
                <a:spcPts val="400"/>
              </a:spcBef>
              <a:buClr>
                <a:srgbClr val="FF824B"/>
              </a:buClr>
              <a:buSzPct val="100000"/>
              <a:defRPr sz="2800"/>
            </a:pPr>
            <a:r>
              <a:rPr lang="nl-NL" sz="1200" dirty="0"/>
              <a:t>- Sport</a:t>
            </a:r>
          </a:p>
          <a:p>
            <a:pPr>
              <a:lnSpc>
                <a:spcPct val="110000"/>
              </a:lnSpc>
              <a:spcBef>
                <a:spcPts val="400"/>
              </a:spcBef>
              <a:buClr>
                <a:srgbClr val="FF824B"/>
              </a:buClr>
              <a:buSzPct val="100000"/>
              <a:defRPr sz="2800"/>
            </a:pPr>
            <a:r>
              <a:rPr lang="nl-NL" sz="1200" dirty="0"/>
              <a:t>- Religieuze instellingen / kerkgenootschappen</a:t>
            </a:r>
          </a:p>
          <a:p>
            <a:pPr>
              <a:lnSpc>
                <a:spcPct val="110000"/>
              </a:lnSpc>
              <a:spcBef>
                <a:spcPts val="400"/>
              </a:spcBef>
              <a:buClr>
                <a:srgbClr val="FF824B"/>
              </a:buClr>
              <a:buSzPct val="100000"/>
              <a:defRPr sz="2800"/>
            </a:pPr>
            <a:r>
              <a:rPr lang="nl-NL" sz="1200" dirty="0"/>
              <a:t>- Bedrijfsleven / werkgevers</a:t>
            </a:r>
          </a:p>
          <a:p>
            <a:pPr>
              <a:lnSpc>
                <a:spcPct val="110000"/>
              </a:lnSpc>
              <a:spcBef>
                <a:spcPts val="400"/>
              </a:spcBef>
              <a:buClr>
                <a:srgbClr val="FF824B"/>
              </a:buClr>
              <a:buSzPct val="100000"/>
              <a:defRPr sz="2800"/>
            </a:pPr>
            <a:r>
              <a:rPr lang="nl-NL" sz="1200" dirty="0"/>
              <a:t>- Werknemers</a:t>
            </a:r>
          </a:p>
          <a:p>
            <a:pPr>
              <a:lnSpc>
                <a:spcPct val="110000"/>
              </a:lnSpc>
              <a:spcBef>
                <a:spcPts val="400"/>
              </a:spcBef>
              <a:buClr>
                <a:srgbClr val="FF824B"/>
              </a:buClr>
              <a:buSzPct val="100000"/>
              <a:defRPr sz="2800"/>
            </a:pPr>
            <a:r>
              <a:rPr lang="nl-NL" sz="1200" dirty="0"/>
              <a:t>- Cultuur</a:t>
            </a:r>
          </a:p>
          <a:p>
            <a:pPr>
              <a:lnSpc>
                <a:spcPct val="110000"/>
              </a:lnSpc>
              <a:spcBef>
                <a:spcPts val="400"/>
              </a:spcBef>
              <a:buClr>
                <a:srgbClr val="FF824B"/>
              </a:buClr>
              <a:buSzPct val="100000"/>
              <a:defRPr sz="2800"/>
            </a:pPr>
            <a:r>
              <a:rPr lang="nl-NL" sz="1200" dirty="0"/>
              <a:t>- Onderwijs</a:t>
            </a:r>
          </a:p>
          <a:p>
            <a:endParaRPr lang="nl-NL" dirty="0"/>
          </a:p>
          <a:p>
            <a:r>
              <a:rPr lang="nl-NL" dirty="0"/>
              <a:t>Let bij samenstelling van het PBO ook op diversiteit en </a:t>
            </a:r>
            <a:r>
              <a:rPr lang="nl-NL" dirty="0" err="1"/>
              <a:t>inclusiviteit</a:t>
            </a:r>
            <a:r>
              <a:rPr lang="nl-NL" baseline="0" dirty="0"/>
              <a:t> </a:t>
            </a:r>
            <a:r>
              <a:rPr lang="nl-NL" i="1" baseline="0" dirty="0"/>
              <a:t>[dat alle stromingen, ook de stromingen die niet of nauwelijks zichtbaar zijn, zijn vertegenwoordigd?!]</a:t>
            </a:r>
            <a:endParaRPr lang="nl-NL" i="1" dirty="0"/>
          </a:p>
          <a:p>
            <a:endParaRPr lang="nl-NL" dirty="0"/>
          </a:p>
          <a:p>
            <a:r>
              <a:rPr lang="nl-NL" dirty="0"/>
              <a:t>PBO leden vertegenwoordigen een maatschappelijke stroming, dus niet alleen hun eigen sportvereniging of theater of kerk, maar sport, cultuur of religie in het algemeen.</a:t>
            </a:r>
          </a:p>
          <a:p>
            <a:pPr marL="0" marR="0" lvl="0" indent="0" defTabSz="914400" eaLnBrk="1" fontAlgn="auto" latinLnBrk="0" hangingPunct="1">
              <a:lnSpc>
                <a:spcPct val="100000"/>
              </a:lnSpc>
              <a:spcBef>
                <a:spcPts val="0"/>
              </a:spcBef>
              <a:spcAft>
                <a:spcPts val="0"/>
              </a:spcAft>
              <a:buClrTx/>
              <a:buSzTx/>
              <a:buFontTx/>
              <a:buNone/>
              <a:tabLst/>
              <a:defRPr/>
            </a:pPr>
            <a:r>
              <a:rPr lang="nl-NL" dirty="0"/>
              <a:t>Een PBO lid is dus geen lobbyist voor zijn of haar eigen toko. Een PBO lid is</a:t>
            </a:r>
            <a:r>
              <a:rPr lang="nl-NL" u="none" dirty="0"/>
              <a:t> bij voorkeur</a:t>
            </a:r>
            <a:r>
              <a:rPr lang="nl-NL" u="none" baseline="0" dirty="0"/>
              <a:t> </a:t>
            </a:r>
            <a:r>
              <a:rPr lang="nl-NL" u="none" dirty="0"/>
              <a:t>iemand</a:t>
            </a:r>
            <a:r>
              <a:rPr lang="nl-NL" dirty="0"/>
              <a:t> van een koepelorganisatie.</a:t>
            </a:r>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Het PBO vertegenwoordigt in zijn geheel de lokale samenleving en adviseert / handelt vanuit algemeen belang.</a:t>
            </a:r>
            <a:endParaRPr lang="nl-NL" dirty="0"/>
          </a:p>
          <a:p>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dirty="0"/>
              <a:t>De lokale omroep kan zelf bepalen welke andere stromingen relevant zijn voor het </a:t>
            </a:r>
            <a:r>
              <a:rPr lang="nl-NL" u="none" dirty="0"/>
              <a:t>verzorgingsgebied</a:t>
            </a:r>
            <a:r>
              <a:rPr lang="nl-NL" u="sng" dirty="0"/>
              <a:t>.</a:t>
            </a:r>
            <a:r>
              <a:rPr lang="nl-NL" dirty="0"/>
              <a:t> Zo zijn er </a:t>
            </a:r>
            <a:r>
              <a:rPr lang="nl-NL" dirty="0" err="1"/>
              <a:t>PBOs</a:t>
            </a:r>
            <a:r>
              <a:rPr lang="nl-NL" dirty="0"/>
              <a:t> die de agrarische sector als een aparte, relevante stroming in het verspreidingsgebied benoemen, of studenten, senioren, werknemers etc. Het verdient ten zeerste aanbeveling met betrekking tot de samenstelling van het PBO</a:t>
            </a:r>
            <a:r>
              <a:rPr lang="nl-NL" baseline="0" dirty="0"/>
              <a:t> in overleg te treden met het gemeentebestuur. </a:t>
            </a:r>
            <a:endParaRPr lang="nl-NL" dirty="0"/>
          </a:p>
          <a:p>
            <a:pPr marL="0" marR="0" lvl="0" indent="0" defTabSz="914400" eaLnBrk="1" fontAlgn="auto" latinLnBrk="0" hangingPunct="1">
              <a:lnSpc>
                <a:spcPct val="100000"/>
              </a:lnSpc>
              <a:spcBef>
                <a:spcPts val="0"/>
              </a:spcBef>
              <a:spcAft>
                <a:spcPts val="0"/>
              </a:spcAft>
              <a:buClrTx/>
              <a:buSzTx/>
              <a:buFontTx/>
              <a:buNone/>
              <a:tabLst/>
              <a:defRPr/>
            </a:pPr>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Let bij de samenstelling van het PBO van een streekomroep op spreiding over de deelnemende gemeenten. Bijvoorbeeld:</a:t>
            </a:r>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Bedrijfsleven uit gemeente a</a:t>
            </a:r>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Cultuur uit gemeente b</a:t>
            </a:r>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Sport uit gemeente c</a:t>
            </a:r>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Etc.</a:t>
            </a:r>
            <a:endParaRPr lang="nl-NL" dirty="0"/>
          </a:p>
          <a:p>
            <a:pPr marL="0" marR="0" lvl="0" indent="0" defTabSz="914400" eaLnBrk="1" fontAlgn="auto" latinLnBrk="0" hangingPunct="1">
              <a:lnSpc>
                <a:spcPct val="100000"/>
              </a:lnSpc>
              <a:spcBef>
                <a:spcPts val="0"/>
              </a:spcBef>
              <a:spcAft>
                <a:spcPts val="0"/>
              </a:spcAft>
              <a:buClrTx/>
              <a:buSzTx/>
              <a:buFontTx/>
              <a:buNone/>
              <a:tabLst/>
              <a:defRPr/>
            </a:pPr>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dirty="0"/>
              <a:t>Ter bespreking met de aanwezige PBO-leden: Welke stromingen vertegenwoordigen jullie? Ontbreken er nog stromingen?</a:t>
            </a:r>
          </a:p>
          <a:p>
            <a:pPr marL="0" marR="0" lvl="0" indent="0" defTabSz="914400" eaLnBrk="1" fontAlgn="auto" latinLnBrk="0" hangingPunct="1">
              <a:lnSpc>
                <a:spcPct val="100000"/>
              </a:lnSpc>
              <a:spcBef>
                <a:spcPts val="0"/>
              </a:spcBef>
              <a:spcAft>
                <a:spcPts val="0"/>
              </a:spcAft>
              <a:buClrTx/>
              <a:buSzTx/>
              <a:buFontTx/>
              <a:buNone/>
              <a:tabLst/>
              <a:defRPr/>
            </a:pPr>
            <a:endParaRPr lang="nl-NL" noProof="0" dirty="0"/>
          </a:p>
          <a:p>
            <a:pPr marL="0" marR="0" lvl="0" indent="0" defTabSz="914400" eaLnBrk="1" fontAlgn="auto" latinLnBrk="0" hangingPunct="1">
              <a:lnSpc>
                <a:spcPct val="100000"/>
              </a:lnSpc>
              <a:spcBef>
                <a:spcPts val="0"/>
              </a:spcBef>
              <a:spcAft>
                <a:spcPts val="0"/>
              </a:spcAft>
              <a:buClrTx/>
              <a:buSzTx/>
              <a:buFontTx/>
              <a:buNone/>
              <a:tabLst/>
              <a:defRPr/>
            </a:pPr>
            <a:endParaRPr lang="nl-NL" noProof="0" dirty="0"/>
          </a:p>
        </p:txBody>
      </p:sp>
    </p:spTree>
    <p:extLst>
      <p:ext uri="{BB962C8B-B14F-4D97-AF65-F5344CB8AC3E}">
        <p14:creationId xmlns:p14="http://schemas.microsoft.com/office/powerpoint/2010/main" val="2422660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noProof="0" dirty="0"/>
              <a:t>Reglement PBO</a:t>
            </a:r>
          </a:p>
          <a:p>
            <a:endParaRPr lang="nl-NL" noProof="0" dirty="0"/>
          </a:p>
          <a:p>
            <a:r>
              <a:rPr lang="nl-NL" noProof="0" dirty="0"/>
              <a:t>I</a:t>
            </a:r>
            <a:r>
              <a:rPr lang="nl-NL" sz="1200" b="0" i="0" u="none" strike="noStrike" noProof="0" dirty="0">
                <a:effectLst/>
                <a:latin typeface="+mn-lt"/>
                <a:ea typeface="+mn-ea"/>
                <a:cs typeface="+mn-cs"/>
                <a:sym typeface="Calibri"/>
              </a:rPr>
              <a:t>n de NLPO-modelstatuten voor lokale publieke omroepen is met betrekking tot </a:t>
            </a:r>
            <a:r>
              <a:rPr lang="nl-NL" sz="1200" b="1" i="0" u="none" strike="noStrike" noProof="0" dirty="0">
                <a:effectLst/>
                <a:latin typeface="+mn-lt"/>
                <a:ea typeface="+mn-ea"/>
                <a:cs typeface="+mn-cs"/>
                <a:sym typeface="Calibri"/>
              </a:rPr>
              <a:t>de taak van het PBO</a:t>
            </a:r>
            <a:r>
              <a:rPr lang="nl-NL" sz="1200" b="0" i="0" u="none" strike="noStrike" noProof="0" dirty="0">
                <a:effectLst/>
                <a:latin typeface="+mn-lt"/>
                <a:ea typeface="+mn-ea"/>
                <a:cs typeface="+mn-cs"/>
                <a:sym typeface="Calibri"/>
              </a:rPr>
              <a:t> het volgende opgenomen.</a:t>
            </a:r>
          </a:p>
          <a:p>
            <a:r>
              <a:rPr lang="nl-NL" sz="1200" b="0" i="0" u="none" strike="noStrike" noProof="0" dirty="0">
                <a:effectLst/>
                <a:latin typeface="+mn-lt"/>
                <a:ea typeface="+mn-ea"/>
                <a:cs typeface="+mn-cs"/>
                <a:sym typeface="Calibri"/>
              </a:rPr>
              <a:t>         De stichting kent een programmabeleid bepalend orgaan. Deze heeft tot taak:</a:t>
            </a:r>
          </a:p>
          <a:p>
            <a:r>
              <a:rPr lang="nl-NL" sz="1200" b="0" i="0" u="none" strike="noStrike" noProof="0" dirty="0">
                <a:effectLst/>
                <a:latin typeface="+mn-lt"/>
                <a:ea typeface="+mn-ea"/>
                <a:cs typeface="+mn-cs"/>
                <a:sym typeface="Calibri"/>
              </a:rPr>
              <a:t>a.       het bepalen van het beleid voor het media-aanbod;</a:t>
            </a:r>
          </a:p>
          <a:p>
            <a:r>
              <a:rPr lang="nl-NL" sz="1200" b="0" i="0" u="none" strike="noStrike" noProof="0" dirty="0">
                <a:effectLst/>
                <a:latin typeface="+mn-lt"/>
                <a:ea typeface="+mn-ea"/>
                <a:cs typeface="+mn-cs"/>
                <a:sym typeface="Calibri"/>
              </a:rPr>
              <a:t>b.      toetsing van de in het programmabeleid verwoorde uitgangspunten;</a:t>
            </a:r>
          </a:p>
          <a:p>
            <a:r>
              <a:rPr lang="nl-NL" sz="1200" b="0" i="0" u="none" strike="noStrike" noProof="0" dirty="0">
                <a:effectLst/>
                <a:latin typeface="+mn-lt"/>
                <a:ea typeface="+mn-ea"/>
                <a:cs typeface="+mn-cs"/>
                <a:sym typeface="Calibri"/>
              </a:rPr>
              <a:t>c.       het geven van adviezen, gevraagd en ongevraagd, aan het bestuur;</a:t>
            </a:r>
          </a:p>
          <a:p>
            <a:r>
              <a:rPr lang="nl-NL" sz="1200" b="0" i="0" u="none" strike="noStrike" noProof="0" dirty="0">
                <a:effectLst/>
                <a:latin typeface="+mn-lt"/>
                <a:ea typeface="+mn-ea"/>
                <a:cs typeface="+mn-cs"/>
                <a:sym typeface="Calibri"/>
              </a:rPr>
              <a:t>d.      het opstellen van een jaarlijkse rapportage aangaande het gevoerde en gerealiseerde programmabeleid.</a:t>
            </a:r>
          </a:p>
          <a:p>
            <a:endParaRPr lang="nl-NL" sz="1200" b="0" i="0" u="none" strike="noStrike" noProof="0" dirty="0">
              <a:effectLst/>
              <a:latin typeface="+mn-lt"/>
              <a:ea typeface="+mn-ea"/>
              <a:cs typeface="+mn-cs"/>
              <a:sym typeface="Calibri"/>
            </a:endParaRPr>
          </a:p>
          <a:p>
            <a:r>
              <a:rPr lang="nl-NL" sz="1200" b="0" i="0" u="none" strike="noStrike" noProof="0" dirty="0">
                <a:effectLst/>
                <a:latin typeface="+mn-lt"/>
                <a:ea typeface="+mn-ea"/>
                <a:cs typeface="+mn-cs"/>
                <a:sym typeface="Calibri"/>
              </a:rPr>
              <a:t>Daarnaast heeft een PBO ook een eigen reglement. De NLPO heeft hiervoor een modelreglement opgesteld: </a:t>
            </a:r>
            <a:r>
              <a:rPr lang="nl-NL" sz="1200" u="sng" dirty="0">
                <a:solidFill>
                  <a:srgbClr val="0000FF"/>
                </a:solidFill>
                <a:uFill>
                  <a:solidFill>
                    <a:srgbClr val="0000FF"/>
                  </a:solidFill>
                </a:uFill>
                <a:hlinkClick r:id="rId3"/>
              </a:rPr>
              <a:t>https://www.nlpo.nl/publicaties</a:t>
            </a:r>
            <a:endParaRPr lang="nl-NL" sz="1200" b="0" i="0" u="none" strike="noStrike" noProof="0" dirty="0">
              <a:effectLst/>
              <a:latin typeface="+mn-lt"/>
              <a:ea typeface="+mn-ea"/>
              <a:cs typeface="+mn-cs"/>
              <a:sym typeface="Calibri"/>
            </a:endParaRPr>
          </a:p>
          <a:p>
            <a:endParaRPr lang="nl-NL" dirty="0"/>
          </a:p>
        </p:txBody>
      </p:sp>
    </p:spTree>
    <p:extLst>
      <p:ext uri="{BB962C8B-B14F-4D97-AF65-F5344CB8AC3E}">
        <p14:creationId xmlns:p14="http://schemas.microsoft.com/office/powerpoint/2010/main" val="1237152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noRot="1" noChangeAspect="1"/>
          </p:cNvSpPr>
          <p:nvPr>
            <p:ph type="sldImg"/>
          </p:nvPr>
        </p:nvSpPr>
        <p:spPr>
          <a:prstGeom prst="rect">
            <a:avLst/>
          </a:prstGeom>
        </p:spPr>
        <p:txBody>
          <a:bodyPr/>
          <a:lstStyle/>
          <a:p>
            <a:endParaRPr/>
          </a:p>
        </p:txBody>
      </p:sp>
      <p:sp>
        <p:nvSpPr>
          <p:cNvPr id="143" name="Shape 143"/>
          <p:cNvSpPr>
            <a:spLocks noGrp="1"/>
          </p:cNvSpPr>
          <p:nvPr>
            <p:ph type="body" sz="quarter" idx="1"/>
          </p:nvPr>
        </p:nvSpPr>
        <p:spPr>
          <a:prstGeom prst="rect">
            <a:avLst/>
          </a:prstGeom>
        </p:spPr>
        <p:txBody>
          <a:bodyPr/>
          <a:lstStyle/>
          <a:p>
            <a:pPr>
              <a:defRPr i="1"/>
            </a:pPr>
            <a:r>
              <a:rPr lang="nl-NL" b="1" i="0" noProof="0" dirty="0"/>
              <a:t>Taken PBO</a:t>
            </a:r>
          </a:p>
          <a:p>
            <a:pPr>
              <a:defRPr i="1"/>
            </a:pPr>
            <a:endParaRPr lang="nl-NL" b="1" i="0" noProof="0" dirty="0"/>
          </a:p>
          <a:p>
            <a:pPr marL="171450" indent="-171450">
              <a:buFont typeface="Arial" panose="020B0604020202020204" pitchFamily="34" charset="0"/>
              <a:buChar char="•"/>
              <a:defRPr i="1"/>
            </a:pPr>
            <a:r>
              <a:rPr lang="nl-NL" b="1" i="0" noProof="0" dirty="0"/>
              <a:t>PBO stelt media-aanbodbeleidsplan vast  </a:t>
            </a:r>
          </a:p>
          <a:p>
            <a:pPr marL="0" indent="0">
              <a:buFont typeface="Arial" panose="020B0604020202020204" pitchFamily="34" charset="0"/>
              <a:buNone/>
              <a:defRPr i="1"/>
            </a:pPr>
            <a:r>
              <a:rPr lang="nl-NL" b="0" i="0" noProof="0" dirty="0"/>
              <a:t>Het bestuur en/of de redactie stellen een media-aanbodbeleidsplan op. Het PBO stelt dit vast.</a:t>
            </a:r>
          </a:p>
          <a:p>
            <a:pPr marL="0" indent="0">
              <a:buFont typeface="Arial" panose="020B0604020202020204" pitchFamily="34" charset="0"/>
              <a:buNone/>
              <a:defRPr i="1"/>
            </a:pPr>
            <a:r>
              <a:rPr lang="nl-NL" b="0" i="0" noProof="0" dirty="0"/>
              <a:t>Uitgaande van het gegeven dat het nieuwe seizoen van lokale omroepen doorgaans na de zomer (in september) begint, ligt het voor de hand dat het media-aanbodbeleidsplan vóór de zomer ter vaststelling wordt voorgelegd aan het PBO. </a:t>
            </a:r>
          </a:p>
          <a:p>
            <a:pPr>
              <a:defRPr i="1"/>
            </a:pPr>
            <a:endParaRPr lang="nl-NL" b="1" i="0" noProof="0" dirty="0"/>
          </a:p>
          <a:p>
            <a:pPr>
              <a:defRPr i="1"/>
            </a:pPr>
            <a:r>
              <a:rPr lang="nl-NL" b="1" i="0" noProof="0" dirty="0"/>
              <a:t>* PBO controleert de uitvoering van het media-aanbodbeleid</a:t>
            </a:r>
          </a:p>
          <a:p>
            <a:pPr>
              <a:defRPr i="1"/>
            </a:pPr>
            <a:r>
              <a:rPr lang="nl-NL" i="0" noProof="0" dirty="0"/>
              <a:t>Het PBO stelt jaarlijks een rapportage op aangaande het gevoerde en gerealiseerde programmabeleid op. </a:t>
            </a:r>
            <a:r>
              <a:rPr lang="nl-NL" sz="1200" i="0" noProof="0" dirty="0">
                <a:effectLst/>
                <a:latin typeface="+mn-lt"/>
                <a:ea typeface="+mn-ea"/>
                <a:cs typeface="+mn-cs"/>
                <a:sym typeface="Calibri"/>
              </a:rPr>
              <a:t>Dit verslag kan worden opgenomen in de notulen van de eerstvolgende </a:t>
            </a:r>
            <a:r>
              <a:rPr lang="nl-NL" sz="1200" i="0" noProof="0" dirty="0" err="1">
                <a:effectLst/>
                <a:latin typeface="+mn-lt"/>
                <a:ea typeface="+mn-ea"/>
                <a:cs typeface="+mn-cs"/>
                <a:sym typeface="Calibri"/>
              </a:rPr>
              <a:t>pbo</a:t>
            </a:r>
            <a:r>
              <a:rPr lang="nl-NL" sz="1200" i="0" noProof="0" dirty="0">
                <a:effectLst/>
                <a:latin typeface="+mn-lt"/>
                <a:ea typeface="+mn-ea"/>
                <a:cs typeface="+mn-cs"/>
                <a:sym typeface="Calibri"/>
              </a:rPr>
              <a:t>-vergadering na afloop van het radio- en tv-seizoen.</a:t>
            </a:r>
            <a:endParaRPr lang="nl-NL" i="0" noProof="0" dirty="0"/>
          </a:p>
          <a:p>
            <a:pPr>
              <a:defRPr i="1"/>
            </a:pPr>
            <a:endParaRPr lang="nl-NL" i="0" noProof="0" dirty="0"/>
          </a:p>
          <a:p>
            <a:pPr>
              <a:defRPr i="1"/>
            </a:pPr>
            <a:r>
              <a:rPr lang="nl-NL" b="1" i="0" noProof="0" dirty="0"/>
              <a:t>* PBO controleert ICE-norm</a:t>
            </a:r>
          </a:p>
          <a:p>
            <a:r>
              <a:rPr lang="nl-NL" i="0" noProof="0" dirty="0"/>
              <a:t>ICE staat voor Informatie, Cultuur en Educatie. </a:t>
            </a:r>
            <a:r>
              <a:rPr lang="nl-NL" sz="1200" b="0" dirty="0">
                <a:effectLst/>
                <a:latin typeface="+mn-lt"/>
                <a:ea typeface="+mn-ea"/>
                <a:cs typeface="+mn-cs"/>
                <a:sym typeface="Calibri"/>
              </a:rPr>
              <a:t>Deze norm bepaalt dat ten minste vijftig procent van de tijd een informatief, cultureel of educatief karakter moet hebben, gericht op de eigen gemeente. Van deze vijftig procent moet vervolgens ten minste zestig procent een lokaal informatief of educatief karakter bezitten. Daaronder vallen: </a:t>
            </a:r>
            <a:endParaRPr lang="nl-NL" dirty="0"/>
          </a:p>
          <a:p>
            <a:pPr marL="171450" indent="-171450">
              <a:buFont typeface="Arial" panose="020B0604020202020204" pitchFamily="34" charset="0"/>
              <a:buChar char="•"/>
            </a:pPr>
            <a:r>
              <a:rPr lang="nl-NL" sz="1200" b="0" dirty="0">
                <a:effectLst/>
                <a:latin typeface="+mn-lt"/>
                <a:ea typeface="+mn-ea"/>
                <a:cs typeface="+mn-cs"/>
                <a:sym typeface="Calibri"/>
              </a:rPr>
              <a:t>Programma’s met ten minste dertig minuten aan lokale informatie of educatie per uur. Denk aan nieuwsprogramma’s, sportprogramma’s, informatievoorziening over allerlei onderwerpen, raadsvergaderingen en interviews. </a:t>
            </a:r>
          </a:p>
          <a:p>
            <a:pPr marL="171450" indent="-171450">
              <a:buFont typeface="Arial" panose="020B0604020202020204" pitchFamily="34" charset="0"/>
              <a:buChar char="•"/>
            </a:pPr>
            <a:r>
              <a:rPr lang="nl-NL" sz="1200" b="0" dirty="0">
                <a:effectLst/>
                <a:latin typeface="+mn-lt"/>
                <a:ea typeface="+mn-ea"/>
                <a:cs typeface="+mn-cs"/>
                <a:sym typeface="Calibri"/>
              </a:rPr>
              <a:t>De verslaglegging van belangrijke gebeurtenissen of festiviteiten in de gemeente. Voorbeelden hiervan zijn de avondvierdaagse, de carnavalsoptocht, de intocht van Sinterklaas en de benoeming van de burgemeester. </a:t>
            </a:r>
          </a:p>
          <a:p>
            <a:r>
              <a:rPr lang="nl-NL" sz="1200" b="0" dirty="0">
                <a:effectLst/>
                <a:latin typeface="+mn-lt"/>
                <a:ea typeface="+mn-ea"/>
                <a:cs typeface="+mn-cs"/>
                <a:sym typeface="Calibri"/>
              </a:rPr>
              <a:t>De overige veertig procent van de ICE-tijd mag bestaan uit programma’s met een lokaal cultureel karakter. Denk aan: </a:t>
            </a:r>
          </a:p>
          <a:p>
            <a:pPr marL="171450" indent="-171450" latinLnBrk="0">
              <a:buFont typeface="Arial" panose="020B0604020202020204" pitchFamily="34" charset="0"/>
              <a:buChar char="•"/>
            </a:pPr>
            <a:r>
              <a:rPr lang="nl-NL" sz="1200" b="0" dirty="0">
                <a:effectLst/>
                <a:latin typeface="+mn-lt"/>
                <a:ea typeface="+mn-ea"/>
                <a:cs typeface="+mn-cs"/>
                <a:sym typeface="Calibri"/>
              </a:rPr>
              <a:t>De registratie van culturele voorstellingen (zoals cabaret, concerten en toneel- voorstellingen) en kerkdiensten in de gemeente. </a:t>
            </a:r>
          </a:p>
          <a:p>
            <a:pPr marL="171450" indent="-171450" latinLnBrk="0">
              <a:buFont typeface="Arial" panose="020B0604020202020204" pitchFamily="34" charset="0"/>
              <a:buChar char="•"/>
            </a:pPr>
            <a:r>
              <a:rPr lang="nl-NL" sz="1200" b="0" dirty="0">
                <a:effectLst/>
                <a:latin typeface="+mn-lt"/>
                <a:ea typeface="+mn-ea"/>
                <a:cs typeface="+mn-cs"/>
                <a:sym typeface="Calibri"/>
              </a:rPr>
              <a:t>Verstrooiende programma’s zoals verzoekplatenprogramma’s en spelprogramma’s met lokale kandidaten. </a:t>
            </a:r>
          </a:p>
          <a:p>
            <a:pPr marL="0" indent="0" latinLnBrk="0">
              <a:buFont typeface="Arial" panose="020B0604020202020204" pitchFamily="34" charset="0"/>
              <a:buNone/>
            </a:pPr>
            <a:r>
              <a:rPr lang="nl-NL" sz="1200" b="0" dirty="0">
                <a:effectLst/>
                <a:latin typeface="+mn-lt"/>
                <a:ea typeface="+mn-ea"/>
                <a:cs typeface="+mn-cs"/>
                <a:sym typeface="Calibri"/>
              </a:rPr>
              <a:t>Bron: Publieke lokale media-instellingen en de Mediawet. Brochure van CvdM</a:t>
            </a:r>
          </a:p>
          <a:p>
            <a:pPr marL="0" indent="0" latinLnBrk="0">
              <a:buFont typeface="Arial" panose="020B0604020202020204" pitchFamily="34" charset="0"/>
              <a:buNone/>
            </a:pPr>
            <a:r>
              <a:rPr lang="nl-NL" sz="1200" b="0" dirty="0" err="1">
                <a:effectLst/>
                <a:latin typeface="+mn-lt"/>
                <a:ea typeface="+mn-ea"/>
                <a:cs typeface="+mn-cs"/>
                <a:sym typeface="Calibri"/>
              </a:rPr>
              <a:t>https</a:t>
            </a:r>
            <a:r>
              <a:rPr lang="nl-NL" sz="1200" b="0" dirty="0">
                <a:effectLst/>
                <a:latin typeface="+mn-lt"/>
                <a:ea typeface="+mn-ea"/>
                <a:cs typeface="+mn-cs"/>
                <a:sym typeface="Calibri"/>
              </a:rPr>
              <a:t>://</a:t>
            </a:r>
            <a:r>
              <a:rPr lang="nl-NL" sz="1200" b="0" dirty="0" err="1">
                <a:effectLst/>
                <a:latin typeface="+mn-lt"/>
                <a:ea typeface="+mn-ea"/>
                <a:cs typeface="+mn-cs"/>
                <a:sym typeface="Calibri"/>
              </a:rPr>
              <a:t>www.cvdm.nl</a:t>
            </a:r>
            <a:r>
              <a:rPr lang="nl-NL" sz="1200" b="0" dirty="0">
                <a:effectLst/>
                <a:latin typeface="+mn-lt"/>
                <a:ea typeface="+mn-ea"/>
                <a:cs typeface="+mn-cs"/>
                <a:sym typeface="Calibri"/>
              </a:rPr>
              <a:t>/sites/default/files/Documenten/Publieke-lokale-media-instellingen-en-de-</a:t>
            </a:r>
            <a:r>
              <a:rPr lang="nl-NL" sz="1200" b="0" dirty="0" err="1">
                <a:effectLst/>
                <a:latin typeface="+mn-lt"/>
                <a:ea typeface="+mn-ea"/>
                <a:cs typeface="+mn-cs"/>
                <a:sym typeface="Calibri"/>
              </a:rPr>
              <a:t>Mediawet.pdf</a:t>
            </a:r>
            <a:endParaRPr lang="nl-NL" sz="1200" b="0" dirty="0">
              <a:effectLst/>
              <a:latin typeface="+mn-lt"/>
              <a:ea typeface="+mn-ea"/>
              <a:cs typeface="+mn-cs"/>
              <a:sym typeface="Calibri"/>
            </a:endParaRPr>
          </a:p>
          <a:p>
            <a:pPr marL="0" indent="0" latinLnBrk="0">
              <a:buFont typeface="Arial" panose="020B0604020202020204" pitchFamily="34" charset="0"/>
              <a:buNone/>
            </a:pPr>
            <a:endParaRPr lang="nl-NL" sz="1200" b="0" dirty="0">
              <a:effectLst/>
              <a:latin typeface="+mn-lt"/>
              <a:ea typeface="+mn-ea"/>
              <a:cs typeface="+mn-cs"/>
              <a:sym typeface="Calibri"/>
            </a:endParaRPr>
          </a:p>
          <a:p>
            <a:pPr marL="0" indent="0" latinLnBrk="0">
              <a:buFont typeface="Arial" panose="020B0604020202020204" pitchFamily="34" charset="0"/>
              <a:buNone/>
            </a:pPr>
            <a:r>
              <a:rPr lang="nl-NL" sz="1200" b="0" dirty="0">
                <a:effectLst/>
                <a:latin typeface="+mn-lt"/>
                <a:ea typeface="+mn-ea"/>
                <a:cs typeface="+mn-cs"/>
                <a:sym typeface="Calibri"/>
              </a:rPr>
              <a:t>De lokale omroep moet zelf bijhouden of hij aan de ICE norm voldoet door registratie en categorisering van programma-aanbod en informeert het PBO hierover.</a:t>
            </a:r>
          </a:p>
          <a:p>
            <a:pPr marL="0" indent="0" latinLnBrk="0">
              <a:buFont typeface="Arial" panose="020B0604020202020204" pitchFamily="34" charset="0"/>
              <a:buNone/>
            </a:pPr>
            <a:endParaRPr lang="nl-NL" sz="1200" b="0" dirty="0">
              <a:effectLst/>
              <a:latin typeface="+mn-lt"/>
              <a:ea typeface="+mn-ea"/>
              <a:cs typeface="+mn-cs"/>
              <a:sym typeface="Calibri"/>
            </a:endParaRPr>
          </a:p>
          <a:p>
            <a:pPr marL="0" indent="0" latinLnBrk="0">
              <a:buFont typeface="Arial" panose="020B0604020202020204" pitchFamily="34" charset="0"/>
              <a:buNone/>
            </a:pPr>
            <a:r>
              <a:rPr lang="nl-NL" sz="1200" b="1" dirty="0">
                <a:effectLst/>
                <a:latin typeface="+mn-lt"/>
                <a:ea typeface="+mn-ea"/>
                <a:cs typeface="+mn-cs"/>
                <a:sym typeface="Calibri"/>
              </a:rPr>
              <a:t>Gevraagd en ongevraagd advies</a:t>
            </a:r>
          </a:p>
          <a:p>
            <a:pPr>
              <a:defRPr i="1"/>
            </a:pPr>
            <a:r>
              <a:rPr lang="nl-NL" i="0" noProof="0" dirty="0"/>
              <a:t>PBO leden kunnen op basis hun expertise en netwerk nuttige adviezen, tips en suggesties geven, ook buiten hun formele taken (vaststellen </a:t>
            </a:r>
            <a:r>
              <a:rPr lang="nl-NL" i="0" u="none" noProof="0" dirty="0"/>
              <a:t>media-aanbodbeleid,</a:t>
            </a:r>
            <a:r>
              <a:rPr lang="nl-NL" i="0" noProof="0" dirty="0"/>
              <a:t> controle op uitvoering en ICE-norm) om. Tegelijkertijd is het belangrijk te beseffen dat het bestuur van een </a:t>
            </a:r>
            <a:r>
              <a:rPr lang="nl-NL" i="0" u="none" noProof="0" dirty="0"/>
              <a:t>lokale omroep v</a:t>
            </a:r>
            <a:r>
              <a:rPr lang="nl-NL" i="0" noProof="0" dirty="0"/>
              <a:t>erantwoordelijk is en blijft voor beleid en bedrijfsvoering. Een PBO kan zich daar niet rechtstreeks mee bemoeien. </a:t>
            </a:r>
          </a:p>
          <a:p>
            <a:pPr>
              <a:defRPr i="1"/>
            </a:pPr>
            <a:endParaRPr lang="nl-NL" i="0" noProof="0" dirty="0"/>
          </a:p>
          <a:p>
            <a:pPr>
              <a:defRPr i="1"/>
            </a:pPr>
            <a:r>
              <a:rPr lang="nl-NL" b="1" i="0" noProof="0" dirty="0"/>
              <a:t>Rol PBO</a:t>
            </a:r>
          </a:p>
          <a:p>
            <a:pPr>
              <a:defRPr i="1"/>
            </a:pPr>
            <a:r>
              <a:rPr lang="nl-NL" i="0" noProof="0" dirty="0"/>
              <a:t>[........] het verzorgen van LTMA in beginsel slechts mogelijk is in een groter verband, lees: streekverband, waarbij een structurele interactie en participatie van burgers en groeperingen onontbeerlijk is. </a:t>
            </a:r>
          </a:p>
          <a:p>
            <a:pPr>
              <a:defRPr i="1"/>
            </a:pPr>
            <a:r>
              <a:rPr lang="nl-NL" i="0" noProof="0" dirty="0"/>
              <a:t>Met name de leden van het </a:t>
            </a:r>
            <a:r>
              <a:rPr lang="nl-NL" i="0" noProof="0" dirty="0" err="1"/>
              <a:t>pbo</a:t>
            </a:r>
            <a:r>
              <a:rPr lang="nl-NL" i="0" noProof="0" dirty="0"/>
              <a:t> zijn de aangewezen personen om de interactie tot stand te brengen. Zij vertegenwoordigen de stromingen binnen het verzorgingsgebied, de streek, en worden geacht te weten wat er binnen de stroming leeft. </a:t>
            </a:r>
          </a:p>
          <a:p>
            <a:pPr>
              <a:defRPr i="1"/>
            </a:pPr>
            <a:r>
              <a:rPr lang="nl-NL" i="0" noProof="0" dirty="0"/>
              <a:t>Ook met betrekking tot het keurmerkvereiste dat er een beleidsmatige samenwerking met organisaties binnen verzorgingsgebied tot stand is gebracht, kan het </a:t>
            </a:r>
            <a:r>
              <a:rPr lang="nl-NL" i="0" noProof="0" dirty="0" err="1"/>
              <a:t>pbo</a:t>
            </a:r>
            <a:r>
              <a:rPr lang="nl-NL" i="0" noProof="0" dirty="0"/>
              <a:t> een rol spelen. De verantwoordelijkheid hiervoor ligt, uiteraard, bij het bestuur van de omroep, maar met de daadwerkelijke uitvoering hiervan kan ook het </a:t>
            </a:r>
            <a:r>
              <a:rPr lang="nl-NL" i="0" noProof="0" dirty="0" err="1"/>
              <a:t>pbo</a:t>
            </a:r>
            <a:r>
              <a:rPr lang="nl-NL" i="0" noProof="0" dirty="0"/>
              <a:t> (mede) worden belast. De leden van dat orgaan vertegenwoordigen immers de stromingen waarbinnen die lokale organisaties actief zijn. </a:t>
            </a:r>
          </a:p>
          <a:p>
            <a:pPr>
              <a:defRPr i="1"/>
            </a:pPr>
            <a:endParaRPr lang="nl-NL" i="0" noProof="0" dirty="0"/>
          </a:p>
          <a:p>
            <a:pPr>
              <a:defRPr i="1"/>
            </a:pPr>
            <a:r>
              <a:rPr lang="nl-NL" b="0" i="0" noProof="0" dirty="0"/>
              <a:t>Bron: Passage uit tekst bij modelstatuten voor lokale publieke omroep van NLPO, </a:t>
            </a:r>
            <a:r>
              <a:rPr lang="nl-NL" sz="1200" i="0" u="sng" dirty="0">
                <a:solidFill>
                  <a:srgbClr val="0000FF"/>
                </a:solidFill>
                <a:uFill>
                  <a:solidFill>
                    <a:srgbClr val="0000FF"/>
                  </a:solidFill>
                </a:uFill>
                <a:hlinkClick r:id="rId3"/>
              </a:rPr>
              <a:t>https://www.nlpo.nl/publicaties</a:t>
            </a:r>
            <a:endParaRPr lang="nl-NL" sz="1200" i="0" u="sng" dirty="0">
              <a:solidFill>
                <a:srgbClr val="0000FF"/>
              </a:solidFill>
              <a:uFill>
                <a:solidFill>
                  <a:srgbClr val="0000FF"/>
                </a:solidFill>
              </a:uFill>
            </a:endParaRPr>
          </a:p>
          <a:p>
            <a:pPr>
              <a:defRPr i="1"/>
            </a:pPr>
            <a:endParaRPr lang="nl-NL" sz="1200" b="0" i="0" u="sng" noProof="0" dirty="0">
              <a:solidFill>
                <a:srgbClr val="0000FF"/>
              </a:solidFill>
              <a:uFill>
                <a:solidFill>
                  <a:srgbClr val="0000FF"/>
                </a:solidFill>
              </a:uFill>
            </a:endParaRPr>
          </a:p>
          <a:p>
            <a:pPr>
              <a:defRPr i="1"/>
            </a:pPr>
            <a:r>
              <a:rPr lang="nl-NL" b="1" i="0" noProof="0" dirty="0"/>
              <a:t>Bij niet functioneren</a:t>
            </a:r>
          </a:p>
          <a:p>
            <a:pPr>
              <a:defRPr i="1"/>
            </a:pPr>
            <a:r>
              <a:rPr lang="nl-NL" i="0" noProof="0" dirty="0"/>
              <a:t>Als een PBO niet functioneert, krijgt het bestuur 4 maanden de tijd om voor een goed functionerend PBO te zorgen. Als het bestuur daarin niet slaagt, trekt het CvdM de </a:t>
            </a:r>
            <a:r>
              <a:rPr lang="nl-NL" i="0" u="sng" noProof="0" dirty="0"/>
              <a:t>aanwijzing</a:t>
            </a:r>
            <a:r>
              <a:rPr lang="nl-NL" i="0" noProof="0" dirty="0"/>
              <a:t> in. </a:t>
            </a:r>
            <a:endParaRPr lang="nl-NL" b="0" i="0" noProof="0" dirty="0"/>
          </a:p>
        </p:txBody>
      </p:sp>
    </p:spTree>
    <p:extLst>
      <p:ext uri="{BB962C8B-B14F-4D97-AF65-F5344CB8AC3E}">
        <p14:creationId xmlns:p14="http://schemas.microsoft.com/office/powerpoint/2010/main" val="2990771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b="1" dirty="0"/>
              <a:t>Taken PBO, vervolg</a:t>
            </a:r>
          </a:p>
          <a:p>
            <a:endParaRPr lang="nl-NL" sz="1200" dirty="0"/>
          </a:p>
          <a:p>
            <a:r>
              <a:rPr lang="nl-NL" sz="1200" dirty="0"/>
              <a:t>Een lokale publieke omroep moet voorzien in het verzorgen van media-aanbod dat gericht is op de bevrediging van maatschappelijke behoeften in de betreffende gemeente(n) </a:t>
            </a:r>
            <a:r>
              <a:rPr lang="nl-NL" sz="1200" u="sng" dirty="0"/>
              <a:t>(Mediawet artikel 2.61,</a:t>
            </a:r>
            <a:r>
              <a:rPr lang="nl-NL" sz="1200" u="sng" baseline="0" dirty="0"/>
              <a:t> tweede lid, onder b</a:t>
            </a:r>
            <a:r>
              <a:rPr lang="nl-NL" sz="1200" u="sng" dirty="0"/>
              <a:t>)</a:t>
            </a:r>
            <a:r>
              <a:rPr lang="nl-NL" sz="1200" dirty="0"/>
              <a:t>. Over de Invulling daarvan hebben VNG en NLPO nadere uitgangspunten en kwaliteitscriteria vastgelegd in een convenant onder de noemer Lokaal Toereikend Media Aanbod. Het PBO kan bespreken in hoeverre de lokale omroep voldoet aan de criteria voor een Lokaal Toereikend Media Aanbod.</a:t>
            </a:r>
          </a:p>
          <a:p>
            <a:endParaRPr lang="nl-NL" sz="1200" dirty="0"/>
          </a:p>
          <a:p>
            <a:r>
              <a:rPr lang="nl-NL" sz="1200" dirty="0"/>
              <a:t>Voor informatie over LTMA en het Keurmerk zie: </a:t>
            </a:r>
          </a:p>
          <a:p>
            <a:r>
              <a:rPr lang="nl-NL" sz="1200" dirty="0" err="1"/>
              <a:t>https</a:t>
            </a:r>
            <a:r>
              <a:rPr lang="nl-NL" sz="1200" dirty="0"/>
              <a:t>://</a:t>
            </a:r>
            <a:r>
              <a:rPr lang="nl-NL" sz="1200" dirty="0" err="1"/>
              <a:t>www.nlpo.nl</a:t>
            </a:r>
            <a:r>
              <a:rPr lang="nl-NL" sz="1200" dirty="0"/>
              <a:t>/sites/default/files/</a:t>
            </a:r>
            <a:r>
              <a:rPr lang="nl-NL" sz="1200" dirty="0" err="1"/>
              <a:t>inline</a:t>
            </a:r>
            <a:r>
              <a:rPr lang="nl-NL" sz="1200" dirty="0"/>
              <a:t>-files/LTMA%20in%20het%20kort.pdf en</a:t>
            </a:r>
          </a:p>
          <a:p>
            <a:r>
              <a:rPr lang="nl-NL" sz="1200" dirty="0" err="1"/>
              <a:t>https</a:t>
            </a:r>
            <a:r>
              <a:rPr lang="nl-NL" sz="1200" dirty="0"/>
              <a:t>://</a:t>
            </a:r>
            <a:r>
              <a:rPr lang="nl-NL" sz="1200" dirty="0" err="1"/>
              <a:t>www.nlpo.nl</a:t>
            </a:r>
            <a:r>
              <a:rPr lang="nl-NL" sz="1200" dirty="0"/>
              <a:t>/sites/default/files/</a:t>
            </a:r>
            <a:r>
              <a:rPr lang="nl-NL" sz="1200" dirty="0" err="1"/>
              <a:t>inline</a:t>
            </a:r>
            <a:r>
              <a:rPr lang="nl-NL" sz="1200" dirty="0"/>
              <a:t>-files/NLPO%20samenvatting%20-%20LTMA%20tbv%20vernieuwingsconvenant.pdf</a:t>
            </a:r>
          </a:p>
          <a:p>
            <a:r>
              <a:rPr lang="nl-NL" sz="1200" dirty="0" err="1"/>
              <a:t>https</a:t>
            </a:r>
            <a:r>
              <a:rPr lang="nl-NL" sz="1200" dirty="0"/>
              <a:t>://</a:t>
            </a:r>
            <a:r>
              <a:rPr lang="nl-NL" sz="1200" dirty="0" err="1"/>
              <a:t>www.nlpo.nl</a:t>
            </a:r>
            <a:r>
              <a:rPr lang="nl-NL" sz="1200" dirty="0"/>
              <a:t>/Keurmerk</a:t>
            </a:r>
          </a:p>
          <a:p>
            <a:endParaRPr lang="nl-NL" sz="1200" dirty="0"/>
          </a:p>
          <a:p>
            <a:endParaRPr lang="nl-NL" sz="1200" dirty="0"/>
          </a:p>
          <a:p>
            <a:endParaRPr lang="nl-NL" sz="1200" dirty="0"/>
          </a:p>
          <a:p>
            <a:endParaRPr lang="nl-NL" dirty="0"/>
          </a:p>
        </p:txBody>
      </p:sp>
    </p:spTree>
    <p:extLst>
      <p:ext uri="{BB962C8B-B14F-4D97-AF65-F5344CB8AC3E}">
        <p14:creationId xmlns:p14="http://schemas.microsoft.com/office/powerpoint/2010/main" val="36166791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Wat behoort </a:t>
            </a:r>
            <a:r>
              <a:rPr lang="nl-NL" b="1" i="1" dirty="0"/>
              <a:t>niet</a:t>
            </a:r>
            <a:r>
              <a:rPr lang="nl-NL" b="1" dirty="0"/>
              <a:t> tot de taken van een PBO</a:t>
            </a:r>
          </a:p>
          <a:p>
            <a:endParaRPr lang="nl-NL" dirty="0"/>
          </a:p>
          <a:p>
            <a:r>
              <a:rPr lang="nl-NL" dirty="0"/>
              <a:t>Dus bijvoorbeeld niet:</a:t>
            </a:r>
          </a:p>
          <a:p>
            <a:pPr marL="171450" indent="-171450">
              <a:buFontTx/>
              <a:buChar char="-"/>
            </a:pPr>
            <a:r>
              <a:rPr lang="nl-NL" dirty="0"/>
              <a:t>Formats die de omroep programmeert</a:t>
            </a:r>
          </a:p>
          <a:p>
            <a:pPr marL="171450" indent="-171450">
              <a:buFontTx/>
              <a:buChar char="-"/>
            </a:pPr>
            <a:r>
              <a:rPr lang="nl-NL" dirty="0"/>
              <a:t>Keuze van gasten en </a:t>
            </a:r>
            <a:r>
              <a:rPr lang="nl-NL" dirty="0" err="1"/>
              <a:t>geïnterviewden</a:t>
            </a:r>
            <a:endParaRPr lang="nl-NL" dirty="0"/>
          </a:p>
          <a:p>
            <a:pPr marL="171450" indent="-171450">
              <a:buFontTx/>
              <a:buChar char="-"/>
            </a:pPr>
            <a:r>
              <a:rPr lang="nl-NL" dirty="0"/>
              <a:t>Keuze van presentatoren</a:t>
            </a:r>
          </a:p>
          <a:p>
            <a:pPr marL="171450" indent="-171450">
              <a:buFontTx/>
              <a:buChar char="-"/>
            </a:pPr>
            <a:r>
              <a:rPr lang="nl-NL" dirty="0"/>
              <a:t>Inhoud van individuele programma’s</a:t>
            </a:r>
          </a:p>
          <a:p>
            <a:pPr marL="171450" indent="-171450">
              <a:buFontTx/>
              <a:buChar char="-"/>
            </a:pPr>
            <a:endParaRPr lang="nl-NL" dirty="0"/>
          </a:p>
          <a:p>
            <a:pPr marL="0" indent="0">
              <a:buFontTx/>
              <a:buNone/>
            </a:pPr>
            <a:r>
              <a:rPr lang="nl-NL" dirty="0"/>
              <a:t>En: geen controle vooraf!</a:t>
            </a:r>
          </a:p>
          <a:p>
            <a:pPr marL="0" indent="0">
              <a:buFontTx/>
              <a:buNone/>
            </a:pPr>
            <a:endParaRPr lang="nl-NL" dirty="0"/>
          </a:p>
          <a:p>
            <a:pPr marL="0" indent="0">
              <a:buFontTx/>
              <a:buNone/>
            </a:pPr>
            <a:r>
              <a:rPr lang="nl-NL" dirty="0"/>
              <a:t>Het PBO moet zich realiseren dat de voorstellen die het doet aan de redactie/het bestuur uitvoerbaar moeten zijn. In het geval een voorstel van het PBO gemotiveerd</a:t>
            </a:r>
            <a:r>
              <a:rPr lang="nl-NL" baseline="0" dirty="0"/>
              <a:t> door het bestuur/de reactie niet is overgenomen, dan zal het PBO zich daar bij moeten neerleggen. Bij gemotiveerd moet worden gedacht aan het ontbreken van financiële middelen dan wel het ontbreken van menskracht.</a:t>
            </a:r>
          </a:p>
          <a:p>
            <a:pPr marL="0" indent="0">
              <a:buFontTx/>
              <a:buNone/>
            </a:pPr>
            <a:endParaRPr lang="nl-NL" baseline="0" dirty="0"/>
          </a:p>
          <a:p>
            <a:pPr marL="0" indent="0">
              <a:buFontTx/>
              <a:buNone/>
            </a:pPr>
            <a:r>
              <a:rPr lang="nl-NL" baseline="0" dirty="0"/>
              <a:t>De bedrijfsvoering van de lokale omroep behoort tot de verantwoordelijkheid van het bestuur.</a:t>
            </a:r>
            <a:endParaRPr lang="nl-NL" dirty="0"/>
          </a:p>
          <a:p>
            <a:pPr marL="171450" indent="-171450">
              <a:buFontTx/>
              <a:buChar char="-"/>
            </a:pPr>
            <a:endParaRPr lang="nl-NL" dirty="0"/>
          </a:p>
        </p:txBody>
      </p:sp>
    </p:spTree>
    <p:extLst>
      <p:ext uri="{BB962C8B-B14F-4D97-AF65-F5344CB8AC3E}">
        <p14:creationId xmlns:p14="http://schemas.microsoft.com/office/powerpoint/2010/main" val="1729517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effectLst/>
              </a:rPr>
              <a:t>Werkwijze</a:t>
            </a:r>
            <a:endParaRPr lang="en-US" b="1" dirty="0">
              <a:effectLst/>
            </a:endParaRPr>
          </a:p>
          <a:p>
            <a:endParaRPr lang="nl-NL" noProof="0" dirty="0"/>
          </a:p>
          <a:p>
            <a:r>
              <a:rPr lang="nl-NL" dirty="0"/>
              <a:t>Op deze en de volgende slides staan praktische tips over de werkwijze van een PBO. Deze verzameling vullen we in de komende tijd aan.</a:t>
            </a:r>
          </a:p>
          <a:p>
            <a:endParaRPr lang="nl-NL" i="1" dirty="0"/>
          </a:p>
          <a:p>
            <a:r>
              <a:rPr lang="nl-NL" i="0" dirty="0"/>
              <a:t>NB: Wanneer PBO leden liever geen individuele mailadressen openbaar maken, kan een gezamenlijk</a:t>
            </a:r>
            <a:r>
              <a:rPr lang="nl-NL" i="0" baseline="0" dirty="0"/>
              <a:t> mailadres worden vermeld. Wel moeten daarbij de namen van de PBO leden worden vermeld.</a:t>
            </a:r>
            <a:endParaRPr lang="nl-NL" i="0" dirty="0"/>
          </a:p>
        </p:txBody>
      </p:sp>
    </p:spTree>
    <p:extLst>
      <p:ext uri="{BB962C8B-B14F-4D97-AF65-F5344CB8AC3E}">
        <p14:creationId xmlns:p14="http://schemas.microsoft.com/office/powerpoint/2010/main" val="9477814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828583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lnSpc>
                <a:spcPct val="150000"/>
              </a:lnSpc>
              <a:buSzPct val="100000"/>
              <a:buNone/>
              <a:defRPr sz="2400">
                <a:solidFill>
                  <a:srgbClr val="484435"/>
                </a:solidFill>
              </a:defRPr>
            </a:pPr>
            <a:r>
              <a:rPr lang="nl-NL" b="1" dirty="0"/>
              <a:t>Voorbeeldagenda</a:t>
            </a:r>
          </a:p>
          <a:p>
            <a:pPr marL="0" indent="0">
              <a:lnSpc>
                <a:spcPct val="150000"/>
              </a:lnSpc>
              <a:buSzPct val="100000"/>
              <a:buNone/>
              <a:defRPr sz="2400">
                <a:solidFill>
                  <a:srgbClr val="484435"/>
                </a:solidFill>
              </a:defRPr>
            </a:pPr>
            <a:endParaRPr lang="nl-NL" dirty="0"/>
          </a:p>
          <a:p>
            <a:pPr marL="0" indent="0">
              <a:lnSpc>
                <a:spcPct val="150000"/>
              </a:lnSpc>
              <a:buSzPct val="100000"/>
              <a:buNone/>
              <a:defRPr sz="2400">
                <a:solidFill>
                  <a:srgbClr val="484435"/>
                </a:solidFill>
              </a:defRPr>
            </a:pPr>
            <a:r>
              <a:rPr lang="nl-NL" b="1" dirty="0"/>
              <a:t>Introductie</a:t>
            </a:r>
            <a:r>
              <a:rPr lang="nl-NL" dirty="0"/>
              <a:t>: Doel van de bijeenkomst en agenda toelichten.</a:t>
            </a:r>
          </a:p>
          <a:p>
            <a:endParaRPr lang="nl-NL" dirty="0"/>
          </a:p>
          <a:p>
            <a:pPr marL="342900" indent="-342900">
              <a:lnSpc>
                <a:spcPct val="150000"/>
              </a:lnSpc>
              <a:buSzPct val="100000"/>
              <a:buAutoNum type="arabicPeriod"/>
              <a:defRPr sz="2400">
                <a:solidFill>
                  <a:srgbClr val="484435"/>
                </a:solidFill>
              </a:defRPr>
            </a:pPr>
            <a:r>
              <a:rPr lang="nl-NL" sz="1200" dirty="0"/>
              <a:t>Introductie en kennismaking  (30 minuten)</a:t>
            </a:r>
          </a:p>
          <a:p>
            <a:pPr marL="342900" indent="-342900">
              <a:lnSpc>
                <a:spcPct val="150000"/>
              </a:lnSpc>
              <a:buSzPct val="100000"/>
              <a:buAutoNum type="arabicPeriod"/>
              <a:defRPr sz="2400">
                <a:solidFill>
                  <a:srgbClr val="484435"/>
                </a:solidFill>
              </a:defRPr>
            </a:pPr>
            <a:r>
              <a:rPr lang="nl-NL" sz="1200" dirty="0"/>
              <a:t>Presentatie over lokale omroep en PBO: samenstelling, taken, bevoegdheden en werkwijze (1 uur, inclusief vragen). Voorafgaand aan informatie over het PBO kort stilstaan bij belang van lokale omroep, LTMA en bekostiging. </a:t>
            </a:r>
          </a:p>
          <a:p>
            <a:pPr marL="342900" indent="-342900">
              <a:lnSpc>
                <a:spcPct val="150000"/>
              </a:lnSpc>
              <a:buSzPct val="100000"/>
              <a:buAutoNum type="arabicPeriod"/>
              <a:defRPr sz="2400">
                <a:solidFill>
                  <a:srgbClr val="484435"/>
                </a:solidFill>
              </a:defRPr>
            </a:pPr>
            <a:endParaRPr lang="nl-NL" sz="1200" dirty="0"/>
          </a:p>
          <a:p>
            <a:pPr marL="0" indent="0">
              <a:lnSpc>
                <a:spcPct val="150000"/>
              </a:lnSpc>
              <a:buSzPct val="100000"/>
              <a:buNone/>
              <a:defRPr sz="2400">
                <a:solidFill>
                  <a:srgbClr val="484435"/>
                </a:solidFill>
              </a:defRPr>
            </a:pPr>
            <a:r>
              <a:rPr lang="nl-NL" sz="1200" dirty="0"/>
              <a:t>PAUZE (15 min)  </a:t>
            </a:r>
            <a:endParaRPr lang="nl-NL" sz="1200" b="1" dirty="0"/>
          </a:p>
          <a:p>
            <a:pPr marL="342900" indent="-342900">
              <a:lnSpc>
                <a:spcPct val="150000"/>
              </a:lnSpc>
              <a:buSzPct val="25000"/>
              <a:buFont typeface="+mj-lt"/>
              <a:buAutoNum type="arabicPeriod" startAt="3"/>
              <a:defRPr sz="2400">
                <a:solidFill>
                  <a:srgbClr val="484435"/>
                </a:solidFill>
              </a:defRPr>
            </a:pPr>
            <a:endParaRPr lang="nl-NL" sz="1200" dirty="0"/>
          </a:p>
          <a:p>
            <a:pPr marL="342900" indent="-342900">
              <a:lnSpc>
                <a:spcPct val="150000"/>
              </a:lnSpc>
              <a:buSzPct val="25000"/>
              <a:buFont typeface="+mj-lt"/>
              <a:buAutoNum type="arabicPeriod" startAt="3"/>
              <a:defRPr sz="2400">
                <a:solidFill>
                  <a:srgbClr val="484435"/>
                </a:solidFill>
              </a:defRPr>
            </a:pPr>
            <a:r>
              <a:rPr lang="nl-NL" sz="1200" dirty="0"/>
              <a:t>Presentatie over omroep door directeur / hoofdredacteur / bestuurslid over media-aanbod, beleid, werkwijze van de omroep (30 minuten, inclusief vragen)</a:t>
            </a:r>
          </a:p>
          <a:p>
            <a:pPr marL="342900" indent="-342900">
              <a:lnSpc>
                <a:spcPct val="150000"/>
              </a:lnSpc>
              <a:buSzPct val="25000"/>
              <a:buFont typeface="+mj-lt"/>
              <a:buAutoNum type="arabicPeriod" startAt="3"/>
              <a:defRPr sz="2400">
                <a:solidFill>
                  <a:srgbClr val="484435"/>
                </a:solidFill>
              </a:defRPr>
            </a:pPr>
            <a:r>
              <a:rPr lang="nl-NL" sz="1200" dirty="0"/>
              <a:t>Bespreking media-aanbod (20 min)</a:t>
            </a:r>
          </a:p>
          <a:p>
            <a:pPr marL="342900" indent="-342900">
              <a:lnSpc>
                <a:spcPct val="150000"/>
              </a:lnSpc>
              <a:buSzPct val="25000"/>
              <a:buFont typeface="+mj-lt"/>
              <a:buAutoNum type="arabicPeriod" startAt="3"/>
              <a:defRPr sz="2400">
                <a:solidFill>
                  <a:srgbClr val="484435"/>
                </a:solidFill>
              </a:defRPr>
            </a:pPr>
            <a:r>
              <a:rPr lang="nl-NL" sz="1200" dirty="0"/>
              <a:t>Werkafspraken (15 minuten)</a:t>
            </a:r>
          </a:p>
          <a:p>
            <a:pPr marL="342900" indent="-342900">
              <a:lnSpc>
                <a:spcPct val="150000"/>
              </a:lnSpc>
              <a:buSzPct val="25000"/>
              <a:buFont typeface="+mj-lt"/>
              <a:buAutoNum type="arabicPeriod" startAt="3"/>
              <a:defRPr sz="2400">
                <a:solidFill>
                  <a:srgbClr val="484435"/>
                </a:solidFill>
              </a:defRPr>
            </a:pPr>
            <a:r>
              <a:rPr lang="nl-NL" sz="1200" dirty="0"/>
              <a:t>Afsluiting (10 minuten)</a:t>
            </a:r>
            <a:endParaRPr lang="nl-NL" dirty="0"/>
          </a:p>
          <a:p>
            <a:endParaRPr lang="nl-NL" dirty="0"/>
          </a:p>
        </p:txBody>
      </p:sp>
    </p:spTree>
    <p:extLst>
      <p:ext uri="{BB962C8B-B14F-4D97-AF65-F5344CB8AC3E}">
        <p14:creationId xmlns:p14="http://schemas.microsoft.com/office/powerpoint/2010/main" val="1526287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Tree>
    <p:extLst>
      <p:ext uri="{BB962C8B-B14F-4D97-AF65-F5344CB8AC3E}">
        <p14:creationId xmlns:p14="http://schemas.microsoft.com/office/powerpoint/2010/main" val="3712499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lnSpc>
                <a:spcPct val="150000"/>
              </a:lnSpc>
              <a:buSzPct val="100000"/>
              <a:buNone/>
              <a:defRPr sz="2400">
                <a:solidFill>
                  <a:srgbClr val="484435"/>
                </a:solidFill>
              </a:defRPr>
            </a:pPr>
            <a:endParaRPr lang="nl-NL" sz="2400" b="1" dirty="0"/>
          </a:p>
          <a:p>
            <a:pPr marL="342900" indent="-342900">
              <a:lnSpc>
                <a:spcPct val="150000"/>
              </a:lnSpc>
              <a:buSzPct val="25000"/>
              <a:buFont typeface="+mj-lt"/>
              <a:buAutoNum type="arabicPeriod" startAt="3"/>
              <a:defRPr sz="2400">
                <a:solidFill>
                  <a:srgbClr val="484435"/>
                </a:solidFill>
              </a:defRPr>
            </a:pPr>
            <a:endParaRPr lang="nl-NL" sz="2400" dirty="0"/>
          </a:p>
          <a:p>
            <a:pPr marL="342900" indent="-342900">
              <a:lnSpc>
                <a:spcPct val="150000"/>
              </a:lnSpc>
              <a:buSzPct val="25000"/>
              <a:buFont typeface="+mj-lt"/>
              <a:buAutoNum type="arabicPeriod" startAt="3"/>
              <a:defRPr sz="2400">
                <a:solidFill>
                  <a:srgbClr val="484435"/>
                </a:solidFill>
              </a:defRPr>
            </a:pPr>
            <a:r>
              <a:rPr lang="nl-NL" sz="2400" dirty="0"/>
              <a:t>Presentatie directeur / hoofdredacteur / bestuurslid over media-aanbod, beleid, werkwijze van de omroep (30 minuten, inclusief vragen)</a:t>
            </a:r>
          </a:p>
          <a:p>
            <a:pPr marL="342900" indent="-342900">
              <a:lnSpc>
                <a:spcPct val="150000"/>
              </a:lnSpc>
              <a:buSzPct val="25000"/>
              <a:buFont typeface="+mj-lt"/>
              <a:buAutoNum type="arabicPeriod" startAt="3"/>
              <a:defRPr sz="2400">
                <a:solidFill>
                  <a:srgbClr val="484435"/>
                </a:solidFill>
              </a:defRPr>
            </a:pPr>
            <a:r>
              <a:rPr lang="nl-NL" sz="2400" dirty="0"/>
              <a:t>Bespreking media-aanbod (20 min)</a:t>
            </a:r>
          </a:p>
          <a:p>
            <a:pPr marL="342900" indent="-342900">
              <a:lnSpc>
                <a:spcPct val="150000"/>
              </a:lnSpc>
              <a:buSzPct val="25000"/>
              <a:buFont typeface="+mj-lt"/>
              <a:buAutoNum type="arabicPeriod" startAt="3"/>
              <a:defRPr sz="2400">
                <a:solidFill>
                  <a:srgbClr val="484435"/>
                </a:solidFill>
              </a:defRPr>
            </a:pPr>
            <a:r>
              <a:rPr lang="nl-NL" sz="2400" dirty="0"/>
              <a:t>Praktische afspraken (15 minuten)</a:t>
            </a:r>
          </a:p>
          <a:p>
            <a:pPr marL="342900" indent="-342900">
              <a:lnSpc>
                <a:spcPct val="150000"/>
              </a:lnSpc>
              <a:buSzPct val="25000"/>
              <a:buFont typeface="+mj-lt"/>
              <a:buAutoNum type="arabicPeriod" startAt="3"/>
              <a:defRPr sz="2400">
                <a:solidFill>
                  <a:srgbClr val="484435"/>
                </a:solidFill>
              </a:defRPr>
            </a:pPr>
            <a:r>
              <a:rPr lang="nl-NL" sz="2400" dirty="0"/>
              <a:t>Afsluiting (10 minuten)</a:t>
            </a:r>
            <a:endParaRPr lang="nl-NL" dirty="0"/>
          </a:p>
          <a:p>
            <a:endParaRPr lang="nl-NL" dirty="0"/>
          </a:p>
        </p:txBody>
      </p:sp>
    </p:spTree>
    <p:extLst>
      <p:ext uri="{BB962C8B-B14F-4D97-AF65-F5344CB8AC3E}">
        <p14:creationId xmlns:p14="http://schemas.microsoft.com/office/powerpoint/2010/main" val="798286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Presentatie over omroep</a:t>
            </a:r>
          </a:p>
          <a:p>
            <a:endParaRPr lang="nl-NL" b="1" dirty="0"/>
          </a:p>
          <a:p>
            <a:r>
              <a:rPr lang="nl-NL" sz="1200" dirty="0"/>
              <a:t>Presentatie door directeur of (hoofd)redacteur of bestuurslid, zo mogelijk vergezeld van fragmenten uit de programmering en de website. Deze presentatie is bedoeld om PBO leden een goede indruk te geven het media-aanbod van de lokale omroep, het beleid en de werkwijze van de omroep. Deze presentatie geeft tevens inzicht over de mogelijkheden en beperkingen in het programma-aanbod van de lokale omroep. </a:t>
            </a:r>
          </a:p>
          <a:p>
            <a:endParaRPr lang="nl-NL" sz="1200" dirty="0"/>
          </a:p>
          <a:p>
            <a:r>
              <a:rPr lang="nl-NL" sz="1200" dirty="0"/>
              <a:t>Duur: 30 minuten, inclusief vragen</a:t>
            </a:r>
            <a:endParaRPr lang="nl-NL" b="1" dirty="0"/>
          </a:p>
          <a:p>
            <a:endParaRPr lang="nl-NL" dirty="0"/>
          </a:p>
        </p:txBody>
      </p:sp>
    </p:spTree>
    <p:extLst>
      <p:ext uri="{BB962C8B-B14F-4D97-AF65-F5344CB8AC3E}">
        <p14:creationId xmlns:p14="http://schemas.microsoft.com/office/powerpoint/2010/main" val="42627400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41110463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Bespreking / evaluatie Media-aanbod</a:t>
            </a:r>
          </a:p>
          <a:p>
            <a:endParaRPr lang="nl-NL" dirty="0"/>
          </a:p>
          <a:p>
            <a:r>
              <a:rPr lang="nl-NL" dirty="0"/>
              <a:t>Vragen die behulpzaam kunnen zijn bij een eerste bespreking en/of de (jaarlijkse) evaluatie van het media-aanbod met het PBO.</a:t>
            </a:r>
          </a:p>
          <a:p>
            <a:endParaRPr lang="nl-NL" b="1" dirty="0"/>
          </a:p>
          <a:p>
            <a:r>
              <a:rPr lang="nl-NL" dirty="0"/>
              <a:t>Indien de meeste PBO leden nieuw zijn:</a:t>
            </a:r>
          </a:p>
          <a:p>
            <a:pPr marL="171450" indent="-171450">
              <a:buFontTx/>
              <a:buChar char="-"/>
            </a:pPr>
            <a:r>
              <a:rPr lang="nl-NL" dirty="0"/>
              <a:t>Op wat voor manier kom je in aanraking met media-aanbod van de lokale omroep? Kijk, luister, lees je zelf? Mensen in je omgeving?</a:t>
            </a:r>
          </a:p>
          <a:p>
            <a:pPr marL="171450" indent="-171450">
              <a:buFontTx/>
              <a:buChar char="-"/>
            </a:pPr>
            <a:r>
              <a:rPr lang="nl-NL" dirty="0"/>
              <a:t>Indien beschikbaar programmaoverzicht projecteren en daar reacties op vragen: wat valt op? wat mis je?</a:t>
            </a:r>
          </a:p>
          <a:p>
            <a:pPr marL="171450" indent="-171450">
              <a:buFontTx/>
              <a:buChar char="-"/>
            </a:pPr>
            <a:r>
              <a:rPr lang="nl-NL" dirty="0"/>
              <a:t>Wat zijn onderwerpen waar je graag iets over zou horen, zien, lezen bij de lokale omroep? Schrijf top 3 op op geeltjes. Begeleider/voorzitter van de bijeenkomst verzamelt en groepeert de geeltjes en vraagt om toelichting.</a:t>
            </a:r>
          </a:p>
          <a:p>
            <a:pPr marL="171450" indent="-171450">
              <a:buFontTx/>
              <a:buChar char="-"/>
            </a:pPr>
            <a:endParaRPr lang="nl-NL" dirty="0"/>
          </a:p>
          <a:p>
            <a:pPr marL="0" indent="0">
              <a:buFontTx/>
              <a:buNone/>
            </a:pPr>
            <a:r>
              <a:rPr lang="nl-NL" b="0" dirty="0"/>
              <a:t>Indien de meeste PBO leden bekend zijn met het media-aanbod van de lokale omroep:</a:t>
            </a:r>
            <a:endParaRPr lang="nl-NL" dirty="0"/>
          </a:p>
          <a:p>
            <a:pPr marL="171450" indent="-171450">
              <a:buFontTx/>
              <a:buChar char="-"/>
            </a:pPr>
            <a:r>
              <a:rPr lang="nl-NL" dirty="0"/>
              <a:t>Welke items zijn in het afgelopen jaar het meest bijgebleven? Wat was daar goed aan? Wat minder goed? Toelichting vragen.</a:t>
            </a:r>
          </a:p>
          <a:p>
            <a:pPr marL="171450" indent="-171450">
              <a:buFontTx/>
              <a:buChar char="-"/>
            </a:pPr>
            <a:r>
              <a:rPr lang="nl-NL" dirty="0"/>
              <a:t>Welke onderwerpen hebben jullie gemist? Denk daarbij onder meer aan nieuws en informatie van belang voor de stroming die je vertegenwoordigt. Toelichting vragen.</a:t>
            </a:r>
          </a:p>
          <a:p>
            <a:pPr marL="171450" indent="-171450">
              <a:buFontTx/>
              <a:buChar char="-"/>
            </a:pPr>
            <a:r>
              <a:rPr lang="nl-NL" dirty="0"/>
              <a:t>Thermometervraag: de lokale omroep geeft een goede indruk van wat er in ......... leeft. Of: vervult zijn functie van waakhond van de lokale democratie goed. Deelnemers laten </a:t>
            </a:r>
            <a:r>
              <a:rPr lang="nl-NL" dirty="0" err="1"/>
              <a:t>stickeren</a:t>
            </a:r>
            <a:r>
              <a:rPr lang="nl-NL" dirty="0"/>
              <a:t> op een getekende thermometer op een </a:t>
            </a:r>
            <a:r>
              <a:rPr lang="nl-NL" dirty="0" err="1"/>
              <a:t>flapover</a:t>
            </a:r>
            <a:r>
              <a:rPr lang="nl-NL" dirty="0"/>
              <a:t>. Toelichting vragen.</a:t>
            </a:r>
          </a:p>
          <a:p>
            <a:pPr marL="171450" indent="-171450">
              <a:buFontTx/>
              <a:buChar char="-"/>
            </a:pPr>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dirty="0"/>
              <a:t>Kort reflecteren op de antwoorden. Hoofdredacteur / redactieleden vragen om een reactie. Wat spreekt jullie aan in de suggesties van het PBO, wat is bruikbaar? </a:t>
            </a:r>
          </a:p>
          <a:p>
            <a:pPr marL="0" indent="0">
              <a:buFontTx/>
              <a:buNone/>
            </a:pPr>
            <a:endParaRPr lang="nl-NL" dirty="0"/>
          </a:p>
          <a:p>
            <a:pPr marL="0" indent="0">
              <a:buFontTx/>
              <a:buNone/>
            </a:pPr>
            <a:endParaRPr lang="nl-NL" dirty="0"/>
          </a:p>
          <a:p>
            <a:pPr marL="0" indent="0">
              <a:buFontTx/>
              <a:buNone/>
            </a:pPr>
            <a:r>
              <a:rPr lang="nl-NL" dirty="0"/>
              <a:t>Ter afronding conclusies trekken en aanbevelingen formuleren met het oog op het volgende media-aanbodbeleidsplan.</a:t>
            </a:r>
          </a:p>
          <a:p>
            <a:pPr marL="0" indent="0">
              <a:buFontTx/>
              <a:buNone/>
            </a:pPr>
            <a:endParaRPr lang="nl-NL" dirty="0"/>
          </a:p>
          <a:p>
            <a:pPr marL="0" indent="0">
              <a:buFontTx/>
              <a:buNone/>
            </a:pPr>
            <a:endParaRPr lang="nl-NL" dirty="0"/>
          </a:p>
        </p:txBody>
      </p:sp>
    </p:spTree>
    <p:extLst>
      <p:ext uri="{BB962C8B-B14F-4D97-AF65-F5344CB8AC3E}">
        <p14:creationId xmlns:p14="http://schemas.microsoft.com/office/powerpoint/2010/main" val="36587835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4303714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1639003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none" dirty="0" err="1"/>
              <a:t>Zie</a:t>
            </a:r>
            <a:r>
              <a:rPr lang="en-GB" u="none" dirty="0"/>
              <a:t> </a:t>
            </a:r>
            <a:r>
              <a:rPr lang="en-GB" u="none" dirty="0" err="1"/>
              <a:t>ook</a:t>
            </a:r>
            <a:r>
              <a:rPr lang="en-GB" u="none" dirty="0"/>
              <a:t> het </a:t>
            </a:r>
            <a:r>
              <a:rPr lang="nl-NL" u="none" noProof="0" dirty="0"/>
              <a:t>NLPO-modelreglement</a:t>
            </a:r>
            <a:endParaRPr lang="en-GB" u="none" dirty="0"/>
          </a:p>
        </p:txBody>
      </p:sp>
    </p:spTree>
    <p:extLst>
      <p:ext uri="{BB962C8B-B14F-4D97-AF65-F5344CB8AC3E}">
        <p14:creationId xmlns:p14="http://schemas.microsoft.com/office/powerpoint/2010/main" val="27389355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Afsluiting</a:t>
            </a:r>
          </a:p>
          <a:p>
            <a:r>
              <a:rPr lang="nl-NL" b="0" dirty="0"/>
              <a:t>Geef de mogelijkheid om kort op de bijeenkomst te reflecteren. Check bijvoorbeeld of de bijeenkomst heeft voldaan aan de verwachtingen en of PBO leden nog vragen of wensen hebben die niet aan bod zijn gekomen. Deze kunnen wellicht bij de volgende bijeenkomst worden behandeld.</a:t>
            </a:r>
          </a:p>
          <a:p>
            <a:endParaRPr lang="nl-NL" dirty="0"/>
          </a:p>
        </p:txBody>
      </p:sp>
    </p:spTree>
    <p:extLst>
      <p:ext uri="{BB962C8B-B14F-4D97-AF65-F5344CB8AC3E}">
        <p14:creationId xmlns:p14="http://schemas.microsoft.com/office/powerpoint/2010/main" val="5771417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Evaluatie bijeenkomst</a:t>
            </a:r>
          </a:p>
          <a:p>
            <a:r>
              <a:rPr lang="nl-NL" b="0" dirty="0"/>
              <a:t>Dit formulier kan uitgeprint en (anoniem) worden ingevuld door de deelnemers en/of geprojecteerd of op een </a:t>
            </a:r>
            <a:r>
              <a:rPr lang="nl-NL" b="0" dirty="0" err="1"/>
              <a:t>flapover</a:t>
            </a:r>
            <a:r>
              <a:rPr lang="nl-NL" b="0" dirty="0"/>
              <a:t> worden gezet en gezamenlijk worden ingevuld ter</a:t>
            </a:r>
            <a:r>
              <a:rPr lang="nl-NL" b="0" baseline="0" dirty="0"/>
              <a:t> </a:t>
            </a:r>
            <a:r>
              <a:rPr lang="nl-NL" b="0" baseline="0"/>
              <a:t>ondersteuning </a:t>
            </a:r>
            <a:r>
              <a:rPr lang="nl-NL" b="0"/>
              <a:t>van </a:t>
            </a:r>
            <a:r>
              <a:rPr lang="nl-NL" b="0" dirty="0"/>
              <a:t>een korte mondelinge evaluatie. Het is aan te bevelen om in ieder geval een </a:t>
            </a:r>
            <a:r>
              <a:rPr lang="nl-NL" b="1" dirty="0"/>
              <a:t>kort</a:t>
            </a:r>
            <a:r>
              <a:rPr lang="nl-NL" b="0" dirty="0"/>
              <a:t> mondeling rondje te houden.</a:t>
            </a:r>
          </a:p>
          <a:p>
            <a:endParaRPr lang="nl-NL" b="0" dirty="0"/>
          </a:p>
        </p:txBody>
      </p:sp>
    </p:spTree>
    <p:extLst>
      <p:ext uri="{BB962C8B-B14F-4D97-AF65-F5344CB8AC3E}">
        <p14:creationId xmlns:p14="http://schemas.microsoft.com/office/powerpoint/2010/main" val="2851081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Kennismaking</a:t>
            </a:r>
            <a:endParaRPr lang="nl-NL" dirty="0"/>
          </a:p>
          <a:p>
            <a:endParaRPr lang="nl-NL" dirty="0"/>
          </a:p>
          <a:p>
            <a:endParaRPr lang="nl-NL" dirty="0"/>
          </a:p>
          <a:p>
            <a:r>
              <a:rPr lang="nl-NL" dirty="0"/>
              <a:t>Hieronder een werkvorm voor kennismaking wanneer er een (grotendeels) nieuw PBO</a:t>
            </a:r>
            <a:r>
              <a:rPr lang="nl-NL" baseline="0" dirty="0"/>
              <a:t> </a:t>
            </a:r>
            <a:r>
              <a:rPr lang="nl-NL" u="sng" baseline="0" dirty="0"/>
              <a:t>is</a:t>
            </a:r>
            <a:r>
              <a:rPr lang="nl-NL" dirty="0"/>
              <a:t> geïnstalleerd en PBO-, bestuurs- en redactieleden elkaar nog niet kennen. </a:t>
            </a:r>
          </a:p>
          <a:p>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dirty="0"/>
              <a:t>Doel: creëert een informele sfeer en iedereen komt aan het woord. Dit bevordert participatie en open discussie tijdens de bijeenkomsten.</a:t>
            </a:r>
          </a:p>
          <a:p>
            <a:endParaRPr lang="nl-NL" dirty="0"/>
          </a:p>
          <a:p>
            <a:r>
              <a:rPr lang="nl-NL" dirty="0"/>
              <a:t>Duo’s interviewen elkaar kort (3 minuten p.p.)  aan de hand van de volgende</a:t>
            </a:r>
            <a:r>
              <a:rPr lang="nl-NL" baseline="0" dirty="0"/>
              <a:t> </a:t>
            </a:r>
            <a:r>
              <a:rPr lang="nl-NL" u="none" baseline="0" dirty="0"/>
              <a:t>vier</a:t>
            </a:r>
            <a:r>
              <a:rPr lang="nl-NL" u="none" dirty="0"/>
              <a:t> vragen</a:t>
            </a:r>
            <a:r>
              <a:rPr lang="nl-NL" dirty="0"/>
              <a:t>. Vervolgens stellen de duo’s </a:t>
            </a:r>
            <a:r>
              <a:rPr lang="nl-NL" b="1" dirty="0"/>
              <a:t>elkaar</a:t>
            </a:r>
            <a:r>
              <a:rPr lang="nl-NL" dirty="0"/>
              <a:t> voor aan de groep, in </a:t>
            </a:r>
            <a:r>
              <a:rPr lang="nl-NL" b="1" dirty="0"/>
              <a:t>maximaal</a:t>
            </a:r>
            <a:r>
              <a:rPr lang="nl-NL" dirty="0"/>
              <a:t> 1 min per persoon. </a:t>
            </a:r>
          </a:p>
          <a:p>
            <a:pPr marL="342900" indent="-342900">
              <a:buFont typeface="+mj-lt"/>
              <a:buAutoNum type="arabicPeriod"/>
            </a:pPr>
            <a:r>
              <a:rPr lang="nl-NL" sz="1200" dirty="0"/>
              <a:t>Naam?</a:t>
            </a:r>
          </a:p>
          <a:p>
            <a:pPr marL="342900" indent="-342900">
              <a:buFont typeface="+mj-lt"/>
              <a:buAutoNum type="arabicPeriod"/>
            </a:pPr>
            <a:r>
              <a:rPr lang="nl-NL" sz="1200" dirty="0"/>
              <a:t>Welke stroming vertegenwoordig je binnen het PBO?</a:t>
            </a:r>
          </a:p>
          <a:p>
            <a:pPr marL="342900" indent="-342900">
              <a:buFont typeface="+mj-lt"/>
              <a:buAutoNum type="arabicPeriod"/>
            </a:pPr>
            <a:r>
              <a:rPr lang="nl-NL" sz="1200" dirty="0"/>
              <a:t>Wat is de belangrijkste reden om lid te worden/zijn van het PBO?  </a:t>
            </a:r>
          </a:p>
          <a:p>
            <a:pPr marL="342900" indent="-342900">
              <a:buFont typeface="+mj-lt"/>
              <a:buAutoNum type="arabicPeriod"/>
            </a:pPr>
            <a:r>
              <a:rPr lang="nl-NL" sz="1200" dirty="0"/>
              <a:t>Welk radio- of tv-programma of welke website of app van de lokale- of streekomroep is onmisbaar voor jou? Waarom? </a:t>
            </a:r>
            <a:endParaRPr kumimoji="0" lang="nl-NL" sz="1200" b="0" i="0" u="none" strike="noStrike" cap="none" spc="0" normalizeH="0" baseline="0" dirty="0">
              <a:ln>
                <a:noFill/>
              </a:ln>
              <a:solidFill>
                <a:srgbClr val="58595B"/>
              </a:solidFill>
              <a:effectLst/>
              <a:uFillTx/>
              <a:latin typeface="Century Gothic"/>
              <a:ea typeface="Century Gothic"/>
              <a:cs typeface="Century Gothic"/>
              <a:sym typeface="Century Gothic"/>
            </a:endParaRPr>
          </a:p>
          <a:p>
            <a:endParaRPr lang="nl-NL" dirty="0"/>
          </a:p>
        </p:txBody>
      </p:sp>
    </p:spTree>
    <p:extLst>
      <p:ext uri="{BB962C8B-B14F-4D97-AF65-F5344CB8AC3E}">
        <p14:creationId xmlns:p14="http://schemas.microsoft.com/office/powerpoint/2010/main" val="6159315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sz="1200" b="0" i="0" u="none" strike="noStrike" noProof="0" dirty="0">
              <a:effectLst/>
              <a:latin typeface="+mn-lt"/>
              <a:ea typeface="+mn-ea"/>
              <a:cs typeface="+mn-cs"/>
              <a:sym typeface="Calibri"/>
            </a:endParaRPr>
          </a:p>
          <a:p>
            <a:r>
              <a:rPr lang="nl-NL" sz="1200" b="0" i="0" u="none" strike="noStrike" noProof="0" dirty="0">
                <a:effectLst/>
                <a:latin typeface="+mn-lt"/>
                <a:ea typeface="+mn-ea"/>
                <a:cs typeface="+mn-cs"/>
                <a:sym typeface="Calibri"/>
              </a:rPr>
              <a:t>In de NLPO-modelstatuten is met betrekking tot </a:t>
            </a:r>
            <a:r>
              <a:rPr lang="nl-NL" sz="1200" b="1" i="0" u="none" strike="noStrike" noProof="0" dirty="0">
                <a:effectLst/>
                <a:latin typeface="+mn-lt"/>
                <a:ea typeface="+mn-ea"/>
                <a:cs typeface="+mn-cs"/>
                <a:sym typeface="Calibri"/>
              </a:rPr>
              <a:t>de taak van het PBO</a:t>
            </a:r>
            <a:r>
              <a:rPr lang="nl-NL" sz="1200" b="0" i="0" u="none" strike="noStrike" noProof="0" dirty="0">
                <a:effectLst/>
                <a:latin typeface="+mn-lt"/>
                <a:ea typeface="+mn-ea"/>
                <a:cs typeface="+mn-cs"/>
                <a:sym typeface="Calibri"/>
              </a:rPr>
              <a:t> het volgende opgenomen.</a:t>
            </a:r>
          </a:p>
          <a:p>
            <a:r>
              <a:rPr lang="nl-NL" sz="1200" b="0" i="0" u="none" strike="noStrike" noProof="0" dirty="0">
                <a:effectLst/>
                <a:latin typeface="+mn-lt"/>
                <a:ea typeface="+mn-ea"/>
                <a:cs typeface="+mn-cs"/>
                <a:sym typeface="Calibri"/>
              </a:rPr>
              <a:t>         De stichting kent een programmabeleid bepalend orgaan. Deze heeft tot taak:</a:t>
            </a:r>
          </a:p>
          <a:p>
            <a:r>
              <a:rPr lang="nl-NL" sz="1200" b="0" i="0" u="none" strike="noStrike" noProof="0" dirty="0">
                <a:effectLst/>
                <a:latin typeface="+mn-lt"/>
                <a:ea typeface="+mn-ea"/>
                <a:cs typeface="+mn-cs"/>
                <a:sym typeface="Calibri"/>
              </a:rPr>
              <a:t>a.       het bepalen van het beleid voor het media-aanbod;</a:t>
            </a:r>
          </a:p>
          <a:p>
            <a:r>
              <a:rPr lang="nl-NL" sz="1200" b="0" i="0" u="none" strike="noStrike" noProof="0" dirty="0">
                <a:effectLst/>
                <a:latin typeface="+mn-lt"/>
                <a:ea typeface="+mn-ea"/>
                <a:cs typeface="+mn-cs"/>
                <a:sym typeface="Calibri"/>
              </a:rPr>
              <a:t>b.      toetsing van de in het programmabeleid verwoorde uitgangspunten;</a:t>
            </a:r>
          </a:p>
          <a:p>
            <a:r>
              <a:rPr lang="nl-NL" sz="1200" b="0" i="0" u="none" strike="noStrike" noProof="0" dirty="0">
                <a:effectLst/>
                <a:latin typeface="+mn-lt"/>
                <a:ea typeface="+mn-ea"/>
                <a:cs typeface="+mn-cs"/>
                <a:sym typeface="Calibri"/>
              </a:rPr>
              <a:t>c.       het geven van adviezen, gevraagd en ongevraagd, aan het bestuur;</a:t>
            </a:r>
          </a:p>
          <a:p>
            <a:r>
              <a:rPr lang="nl-NL" sz="1200" b="0" i="0" u="none" strike="noStrike" noProof="0" dirty="0">
                <a:effectLst/>
                <a:latin typeface="+mn-lt"/>
                <a:ea typeface="+mn-ea"/>
                <a:cs typeface="+mn-cs"/>
                <a:sym typeface="Calibri"/>
              </a:rPr>
              <a:t>d.      het opstellen van een jaarlijkse rapportage aangaande het gevoerde en gerealiseerde programmabeleid.</a:t>
            </a:r>
          </a:p>
          <a:p>
            <a:endParaRPr lang="nl-NL" noProof="0" dirty="0"/>
          </a:p>
          <a:p>
            <a:endParaRPr lang="nl-NL" noProof="0" dirty="0"/>
          </a:p>
          <a:p>
            <a:r>
              <a:rPr lang="nl-NL" noProof="0" dirty="0"/>
              <a:t>Op deze slide kan de tekst worden gezet over het PBO uit de statuten van de betreffende lokale/streekomroep.</a:t>
            </a:r>
          </a:p>
          <a:p>
            <a:endParaRPr lang="nl-NL" noProof="0" dirty="0"/>
          </a:p>
          <a:p>
            <a:endParaRPr lang="nl-NL" noProof="0" dirty="0"/>
          </a:p>
          <a:p>
            <a:endParaRPr lang="nl-NL" noProof="0" dirty="0"/>
          </a:p>
        </p:txBody>
      </p:sp>
    </p:spTree>
    <p:extLst>
      <p:ext uri="{BB962C8B-B14F-4D97-AF65-F5344CB8AC3E}">
        <p14:creationId xmlns:p14="http://schemas.microsoft.com/office/powerpoint/2010/main" val="28191091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u="none" dirty="0"/>
              <a:t>OPEN Rotterdam is een van de drie lokale omroepen die een Keurmerk hebben ontvangen.</a:t>
            </a:r>
          </a:p>
        </p:txBody>
      </p:sp>
    </p:spTree>
    <p:extLst>
      <p:ext uri="{BB962C8B-B14F-4D97-AF65-F5344CB8AC3E}">
        <p14:creationId xmlns:p14="http://schemas.microsoft.com/office/powerpoint/2010/main" val="2146872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Belang van lokale omroep: open vraag</a:t>
            </a:r>
          </a:p>
          <a:p>
            <a:endParaRPr lang="nl-NL" dirty="0"/>
          </a:p>
          <a:p>
            <a:r>
              <a:rPr lang="nl-NL" dirty="0"/>
              <a:t>Eerst een open vraag stellen. Vervolgens mogelijke functies van lokale- of streekomroep tonen. Zie volgende slide.</a:t>
            </a:r>
          </a:p>
          <a:p>
            <a:endParaRPr lang="nl-NL" dirty="0"/>
          </a:p>
          <a:p>
            <a:r>
              <a:rPr lang="nl-NL" dirty="0"/>
              <a:t>Noot: Ook </a:t>
            </a:r>
            <a:r>
              <a:rPr lang="nl-NL" u="none" dirty="0"/>
              <a:t>e</a:t>
            </a:r>
            <a:r>
              <a:rPr lang="en-US" u="none" baseline="0" dirty="0" err="1"/>
              <a:t>en</a:t>
            </a:r>
            <a:r>
              <a:rPr lang="en-US" u="none" baseline="0" dirty="0"/>
              <a:t> </a:t>
            </a:r>
            <a:r>
              <a:rPr lang="en-US" u="none" baseline="0" dirty="0" err="1"/>
              <a:t>streekomroep</a:t>
            </a:r>
            <a:r>
              <a:rPr lang="en-US" u="none" baseline="0" dirty="0"/>
              <a:t> is </a:t>
            </a:r>
            <a:r>
              <a:rPr lang="en-US" u="none" baseline="0" dirty="0" err="1"/>
              <a:t>een</a:t>
            </a:r>
            <a:r>
              <a:rPr lang="en-US" u="none" baseline="0" dirty="0"/>
              <a:t> </a:t>
            </a:r>
            <a:r>
              <a:rPr lang="en-US" u="none" baseline="0" dirty="0" err="1"/>
              <a:t>lokale</a:t>
            </a:r>
            <a:r>
              <a:rPr lang="en-US" u="none" baseline="0" dirty="0"/>
              <a:t> </a:t>
            </a:r>
            <a:r>
              <a:rPr lang="en-US" u="none" baseline="0" dirty="0" err="1"/>
              <a:t>omroep</a:t>
            </a:r>
            <a:r>
              <a:rPr lang="en-US" u="none" baseline="0" dirty="0"/>
              <a:t> in de zin van de </a:t>
            </a:r>
            <a:r>
              <a:rPr lang="en-US" u="none" baseline="0" dirty="0" err="1"/>
              <a:t>Mediawet</a:t>
            </a:r>
            <a:r>
              <a:rPr lang="en-US" u="none" baseline="0" dirty="0"/>
              <a:t>.</a:t>
            </a:r>
            <a:endParaRPr lang="nl-NL" u="none" dirty="0"/>
          </a:p>
        </p:txBody>
      </p:sp>
    </p:spTree>
    <p:extLst>
      <p:ext uri="{BB962C8B-B14F-4D97-AF65-F5344CB8AC3E}">
        <p14:creationId xmlns:p14="http://schemas.microsoft.com/office/powerpoint/2010/main" val="1529783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a:p>
            <a:r>
              <a:rPr lang="nl-NL" b="1" dirty="0"/>
              <a:t>Belang van lokale omroep</a:t>
            </a:r>
          </a:p>
          <a:p>
            <a:endParaRPr lang="nl-NL" dirty="0"/>
          </a:p>
          <a:p>
            <a:r>
              <a:rPr lang="nl-NL" dirty="0"/>
              <a:t>Hieronder staan en aantal belangrijke functies van lokale en streekomroepen:</a:t>
            </a:r>
          </a:p>
          <a:p>
            <a:endParaRPr lang="nl-NL" dirty="0"/>
          </a:p>
          <a:p>
            <a:r>
              <a:rPr lang="nl-NL" dirty="0"/>
              <a:t>Waakhond voor de </a:t>
            </a:r>
            <a:r>
              <a:rPr lang="nl-NL" u="none" dirty="0"/>
              <a:t>lokale</a:t>
            </a:r>
            <a:r>
              <a:rPr lang="nl-NL" dirty="0"/>
              <a:t> democratie ---- bijvoorbeeld: kritisch volgen van lokale verkiezingen, raadsvergaderingen, besluiten van B&amp;W </a:t>
            </a:r>
            <a:r>
              <a:rPr lang="nl-NL" u="none" dirty="0"/>
              <a:t>en gemeenteraad.</a:t>
            </a:r>
          </a:p>
          <a:p>
            <a:r>
              <a:rPr lang="nl-NL" dirty="0"/>
              <a:t>Burgers informeren over zaken van belang voor de lokale gemeenschap(pen) of de streek ------  op allerlei terreinen: sport, cultuur, sociale problemen, ontwikkelingen in het winkelgebied, nieuwe bedrijvigheid, gezondheidszorg in de gemeente etc. etc.</a:t>
            </a:r>
          </a:p>
          <a:p>
            <a:r>
              <a:rPr lang="nl-NL" dirty="0"/>
              <a:t>Onderwerpen agenderen ---- zaken waar media aandacht aan besteden kunnen terecht komen op de politieke agenda, er wordt aandacht aan besteed door raadsleden of door andere mensen in verantwoordelijke posities.</a:t>
            </a:r>
          </a:p>
          <a:p>
            <a:r>
              <a:rPr lang="nl-NL" dirty="0"/>
              <a:t>Lokale samenleving verbinden ---- bijvoorbeeld door het verslaan van evenementen, de viering van </a:t>
            </a:r>
            <a:r>
              <a:rPr lang="nl-NL" u="none" dirty="0"/>
              <a:t>Bevrijdingsdag</a:t>
            </a:r>
            <a:r>
              <a:rPr lang="nl-NL" dirty="0"/>
              <a:t>, het bloemencorso of andere evenementen, herdenkingen en festiviteiten.</a:t>
            </a:r>
          </a:p>
          <a:p>
            <a:r>
              <a:rPr lang="nl-NL" dirty="0"/>
              <a:t>Interactie en participatie bevorderen ---- bijvoorbeeld door op zoek te gaan naar hoe burgers bijdragen aan een betere lokale gemeenschap. Berichtgeving daarover kan anderen stimuleren om mee te doen. Of door kijkers/luisteraars/lezers de mogelijkheid te geven om te reageren op berichten.</a:t>
            </a:r>
          </a:p>
          <a:p>
            <a:endParaRPr lang="nl-NL" dirty="0"/>
          </a:p>
          <a:p>
            <a:r>
              <a:rPr lang="nl-NL" dirty="0"/>
              <a:t>De onderste balk met stippellijn geeft aan dat de lokale omroep ook zelf functies kan benoemen / specificeren.</a:t>
            </a:r>
          </a:p>
          <a:p>
            <a:endParaRPr lang="nl-NL" dirty="0"/>
          </a:p>
        </p:txBody>
      </p:sp>
    </p:spTree>
    <p:extLst>
      <p:ext uri="{BB962C8B-B14F-4D97-AF65-F5344CB8AC3E}">
        <p14:creationId xmlns:p14="http://schemas.microsoft.com/office/powerpoint/2010/main" val="650424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nl-NL" b="1" dirty="0"/>
              <a:t>LTMA</a:t>
            </a:r>
          </a:p>
          <a:p>
            <a:pPr marL="0" marR="0" lvl="0" indent="0" defTabSz="914400" eaLnBrk="1" fontAlgn="auto" latinLnBrk="0" hangingPunct="1">
              <a:lnSpc>
                <a:spcPct val="100000"/>
              </a:lnSpc>
              <a:spcBef>
                <a:spcPts val="0"/>
              </a:spcBef>
              <a:spcAft>
                <a:spcPts val="0"/>
              </a:spcAft>
              <a:buClrTx/>
              <a:buSzTx/>
              <a:buFontTx/>
              <a:buNone/>
              <a:tabLst/>
              <a:defRPr/>
            </a:pPr>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sz="1200" b="0" i="0" u="none" strike="noStrike" noProof="0" dirty="0">
                <a:effectLst/>
                <a:latin typeface="+mn-lt"/>
                <a:ea typeface="+mn-ea"/>
                <a:cs typeface="+mn-cs"/>
                <a:sym typeface="Calibri"/>
              </a:rPr>
              <a:t>In de Mediawet is bepaald dat de lokale omroepen een Lokaal Toereikend Media-Aanbod (LTMA) dienen te verzorgen. Tegelijkertijd is niet duidelijk wat dit LTMA precies inhoudt. NLPO heeft daarom met de Vereniging Nederlandse Gemeenten (VNG) nadere afspraken gemaakt over de algemene uitgangspunten van LTMA en kwaliteitscriteria vastgesteld.</a:t>
            </a:r>
            <a:endParaRPr lang="nl-NL" noProof="0" dirty="0"/>
          </a:p>
          <a:p>
            <a:pPr marL="0" marR="0" lvl="0" indent="0" defTabSz="914400" eaLnBrk="1" fontAlgn="auto" latinLnBrk="0" hangingPunct="1">
              <a:lnSpc>
                <a:spcPct val="100000"/>
              </a:lnSpc>
              <a:spcBef>
                <a:spcPts val="0"/>
              </a:spcBef>
              <a:spcAft>
                <a:spcPts val="0"/>
              </a:spcAft>
              <a:buClrTx/>
              <a:buSzTx/>
              <a:buFontTx/>
              <a:buNone/>
              <a:tabLst/>
              <a:defRPr/>
            </a:pPr>
            <a:r>
              <a:rPr lang="nl-NL" dirty="0"/>
              <a:t>Op de website van de NLPO is meer informatie te vinden over het LTMA: n</a:t>
            </a:r>
          </a:p>
          <a:p>
            <a:pPr marL="0" marR="0" lvl="0" indent="0" defTabSz="914400" eaLnBrk="1" fontAlgn="auto" latinLnBrk="0" hangingPunct="1">
              <a:lnSpc>
                <a:spcPct val="100000"/>
              </a:lnSpc>
              <a:spcBef>
                <a:spcPts val="0"/>
              </a:spcBef>
              <a:spcAft>
                <a:spcPts val="0"/>
              </a:spcAft>
              <a:buClrTx/>
              <a:buSzTx/>
              <a:buFontTx/>
              <a:buNone/>
              <a:tabLst/>
              <a:defRPr/>
            </a:pPr>
            <a:endParaRPr lang="nl-NL" noProof="0" dirty="0"/>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Ook heeft de NLPO in samenwerking met een instituut </a:t>
            </a:r>
            <a:r>
              <a:rPr lang="nl-NL" u="none" noProof="0" dirty="0"/>
              <a:t>dat</a:t>
            </a:r>
            <a:r>
              <a:rPr lang="nl-NL" u="none" baseline="0" noProof="0" dirty="0"/>
              <a:t> </a:t>
            </a:r>
            <a:r>
              <a:rPr lang="nl-NL" u="none" noProof="0" dirty="0"/>
              <a:t>keurmerken verleent </a:t>
            </a:r>
            <a:r>
              <a:rPr lang="nl-NL" noProof="0" dirty="0"/>
              <a:t>een checklist opgesteld met de criteria waar een lokale omroep aan moet voldoen om in aanmerking te komen voor een keurmerk dat aangeeft dat de omroep</a:t>
            </a:r>
            <a:r>
              <a:rPr lang="nl-NL" u="none" noProof="0" dirty="0"/>
              <a:t> Lokaal Toereikend Media-aanbod verzorgt</a:t>
            </a:r>
            <a:r>
              <a:rPr lang="nl-NL" noProof="0" dirty="0"/>
              <a:t>. Zie: </a:t>
            </a:r>
            <a:r>
              <a:rPr lang="nl-NL" sz="1200" dirty="0"/>
              <a:t>https://www.nlpo.nl/Keurmerk</a:t>
            </a:r>
            <a:endParaRPr lang="nl-NL" noProof="0" dirty="0"/>
          </a:p>
          <a:p>
            <a:endParaRPr lang="nl-NL" noProof="0" dirty="0"/>
          </a:p>
          <a:p>
            <a:endParaRPr lang="nl-NL" dirty="0"/>
          </a:p>
          <a:p>
            <a:endParaRPr lang="nl-NL" dirty="0"/>
          </a:p>
        </p:txBody>
      </p:sp>
    </p:spTree>
    <p:extLst>
      <p:ext uri="{BB962C8B-B14F-4D97-AF65-F5344CB8AC3E}">
        <p14:creationId xmlns:p14="http://schemas.microsoft.com/office/powerpoint/2010/main" val="4119665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b="1" noProof="0" dirty="0"/>
              <a:t>Bekostiging</a:t>
            </a:r>
          </a:p>
          <a:p>
            <a:endParaRPr lang="nl-NL" sz="1200" noProof="0" dirty="0"/>
          </a:p>
          <a:p>
            <a:pPr marL="0" marR="0" lvl="0" indent="0" defTabSz="914400" eaLnBrk="1" fontAlgn="auto" latinLnBrk="0" hangingPunct="1">
              <a:lnSpc>
                <a:spcPct val="100000"/>
              </a:lnSpc>
              <a:spcBef>
                <a:spcPts val="0"/>
              </a:spcBef>
              <a:spcAft>
                <a:spcPts val="0"/>
              </a:spcAft>
              <a:buClrTx/>
              <a:buSzTx/>
              <a:buFontTx/>
              <a:buNone/>
              <a:tabLst/>
              <a:defRPr/>
            </a:pPr>
            <a:r>
              <a:rPr lang="nl-NL" sz="1200" noProof="0" dirty="0"/>
              <a:t>De NLPO staat op het standpunt dat gemeenten lokale omroepen moeten bekostigen voor zoveel als de lokale omroep nodig heeft </a:t>
            </a:r>
            <a:r>
              <a:rPr lang="nl-NL" sz="1200" u="none" noProof="0" dirty="0"/>
              <a:t>om LTMA te kunnen verzorgen en die kosten niet op andere wijze worden gedekt (bijvoorbeeld door inkomsten uit reclame). </a:t>
            </a:r>
          </a:p>
          <a:p>
            <a:endParaRPr lang="nl-NL" sz="1200" noProof="0" dirty="0"/>
          </a:p>
          <a:p>
            <a:r>
              <a:rPr lang="nl-NL" sz="1200" noProof="0" dirty="0">
                <a:effectLst/>
                <a:latin typeface="+mn-lt"/>
                <a:ea typeface="+mn-ea"/>
                <a:cs typeface="+mn-cs"/>
                <a:sym typeface="Calibri"/>
              </a:rPr>
              <a:t>Het Commissariaat voor de Media (CvdM) evalueert eens in de drie jaar de financiële positie van lokale publieke media-instellingen. In de evaluatie over de periode 2016-2018 constateert het CvdM dat l</a:t>
            </a:r>
            <a:r>
              <a:rPr lang="nl-NL" sz="1200" noProof="0" dirty="0"/>
              <a:t>okale publieke omroepen gemiddeld ongeveer 60% van hun inkosten ontvangen uit de gemeentelijke bekostigingsplicht en voor ongeveer 40% hun inkomsten uit de markt halen, via reclame </a:t>
            </a:r>
            <a:r>
              <a:rPr lang="nl-NL" sz="1200" u="none" noProof="0" dirty="0"/>
              <a:t>en</a:t>
            </a:r>
            <a:r>
              <a:rPr lang="nl-NL" sz="1200" baseline="0" noProof="0" dirty="0"/>
              <a:t> </a:t>
            </a:r>
            <a:r>
              <a:rPr lang="nl-NL" sz="1200" noProof="0" dirty="0"/>
              <a:t>extra opdrachten.</a:t>
            </a:r>
          </a:p>
          <a:p>
            <a:r>
              <a:rPr lang="nl-NL" sz="1200" noProof="0" dirty="0">
                <a:effectLst/>
                <a:latin typeface="+mn-lt"/>
                <a:ea typeface="+mn-ea"/>
                <a:cs typeface="+mn-cs"/>
                <a:sym typeface="Calibri"/>
              </a:rPr>
              <a:t>Tevens constateert het CvdM: “Het percentage media-instellingen waarvan de financiële positie als ongezond wordt aangemerkt, ligt gedurende de evaluatieperiode gemiddeld op 28%.” </a:t>
            </a:r>
          </a:p>
          <a:p>
            <a:r>
              <a:rPr lang="nl-NL" sz="1200" noProof="0" dirty="0">
                <a:effectLst/>
                <a:latin typeface="+mn-lt"/>
                <a:ea typeface="+mn-ea"/>
                <a:cs typeface="+mn-cs"/>
                <a:sym typeface="Calibri"/>
              </a:rPr>
              <a:t>Bron: </a:t>
            </a:r>
            <a:r>
              <a:rPr lang="nl-NL" sz="1200" noProof="0" dirty="0"/>
              <a:t>CvdM (2019). </a:t>
            </a:r>
            <a:r>
              <a:rPr lang="nl-NL" sz="1200" i="1" noProof="0" dirty="0"/>
              <a:t>Lokale publieke media-instellingen. Evaluatie van de gemeentelijke bekostiging 2016 – 2018.</a:t>
            </a:r>
            <a:r>
              <a:rPr lang="nl-NL" sz="1200" noProof="0" dirty="0"/>
              <a:t> </a:t>
            </a:r>
          </a:p>
          <a:p>
            <a:r>
              <a:rPr lang="nl-NL" noProof="0" dirty="0" err="1"/>
              <a:t>https</a:t>
            </a:r>
            <a:r>
              <a:rPr lang="nl-NL" noProof="0" dirty="0"/>
              <a:t>://</a:t>
            </a:r>
            <a:r>
              <a:rPr lang="nl-NL" noProof="0" dirty="0" err="1"/>
              <a:t>www.cvdm.nl</a:t>
            </a:r>
            <a:r>
              <a:rPr lang="nl-NL" noProof="0" dirty="0"/>
              <a:t>/sites/default/files/files/Rapport%20Evaluatie%20bekostiging%20lokale%20publieke%20media-instellingen.pdf</a:t>
            </a:r>
            <a:endParaRPr lang="nl-NL" sz="1200" noProof="0" dirty="0"/>
          </a:p>
          <a:p>
            <a:endParaRPr lang="nl-NL" noProof="0" dirty="0"/>
          </a:p>
          <a:p>
            <a:r>
              <a:rPr lang="nl-NL" noProof="0" dirty="0"/>
              <a:t>Tijdens de coronacrisis constateert de NLPO in maart 2020 dat de financiële basis van lokale publieke omroepen zeer kwetsbaar is, mede door het aanzienlijke aandeel van hun budget dat zij uit reclame en andere eigen inkomsten halen. Ten tijde van economische crisis, zoals tijdens de Coronacrisis in 2020, vallen advertentie-inkomsten en extra opdrachten grotendeels onmiddellijk weg en lokale omroepen hebben geen reserves om klappen op te vangen. </a:t>
            </a:r>
          </a:p>
          <a:p>
            <a:r>
              <a:rPr lang="nl-NL" noProof="0" dirty="0"/>
              <a:t>Bron: </a:t>
            </a:r>
            <a:r>
              <a:rPr lang="nl-NL" noProof="0" dirty="0" err="1"/>
              <a:t>https</a:t>
            </a:r>
            <a:r>
              <a:rPr lang="nl-NL" noProof="0" dirty="0"/>
              <a:t>://</a:t>
            </a:r>
            <a:r>
              <a:rPr lang="nl-NL" noProof="0" dirty="0" err="1"/>
              <a:t>www.nlpo.nl</a:t>
            </a:r>
            <a:r>
              <a:rPr lang="nl-NL" noProof="0" dirty="0"/>
              <a:t>/</a:t>
            </a:r>
            <a:r>
              <a:rPr lang="nl-NL" noProof="0" dirty="0" err="1"/>
              <a:t>lokaleomroepdreigtteverdwijnendoorcoronacrisis</a:t>
            </a:r>
            <a:endParaRPr lang="nl-NL" noProof="0" dirty="0"/>
          </a:p>
          <a:p>
            <a:endParaRPr lang="nl-NL" noProof="0" dirty="0"/>
          </a:p>
          <a:p>
            <a:endParaRPr lang="nl-NL" noProof="0" dirty="0"/>
          </a:p>
          <a:p>
            <a:endParaRPr lang="nl-NL" dirty="0"/>
          </a:p>
        </p:txBody>
      </p:sp>
    </p:spTree>
    <p:extLst>
      <p:ext uri="{BB962C8B-B14F-4D97-AF65-F5344CB8AC3E}">
        <p14:creationId xmlns:p14="http://schemas.microsoft.com/office/powerpoint/2010/main" val="412317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noProof="0" dirty="0"/>
              <a:t>Bekostiging en regels voor reclame en sponsoring</a:t>
            </a:r>
          </a:p>
          <a:p>
            <a:endParaRPr lang="nl-NL" noProof="0" dirty="0"/>
          </a:p>
          <a:p>
            <a:r>
              <a:rPr lang="nl-NL" noProof="0" dirty="0"/>
              <a:t>Gemeenten mogen geen voorwaarden verbinden aan de bekostiging die strijdig zijn met de redactionele onafhankelijkheid van publieke omroepen. In dit geval dus </a:t>
            </a:r>
            <a:r>
              <a:rPr lang="nl-NL" b="1" noProof="0" dirty="0"/>
              <a:t>niet</a:t>
            </a:r>
            <a:r>
              <a:rPr lang="nl-NL" noProof="0" dirty="0"/>
              <a:t>:</a:t>
            </a:r>
            <a:r>
              <a:rPr lang="nl-NL" u="none" noProof="0" dirty="0"/>
              <a:t> wie</a:t>
            </a:r>
            <a:r>
              <a:rPr lang="nl-NL" u="none" baseline="0" noProof="0" dirty="0"/>
              <a:t> betaalt bepaalt.</a:t>
            </a:r>
            <a:endParaRPr lang="nl-NL" u="none" noProof="0" dirty="0"/>
          </a:p>
          <a:p>
            <a:endParaRPr lang="nl-NL" noProof="0" dirty="0"/>
          </a:p>
          <a:p>
            <a:r>
              <a:rPr lang="nl-NL" u="none" noProof="0" dirty="0"/>
              <a:t>Redactionele onafhankelijkheid</a:t>
            </a:r>
            <a:r>
              <a:rPr lang="nl-NL" u="none" baseline="0" noProof="0" dirty="0"/>
              <a:t> van </a:t>
            </a:r>
            <a:r>
              <a:rPr lang="nl-NL" u="none" noProof="0" dirty="0"/>
              <a:t>zowel de overheid als</a:t>
            </a:r>
            <a:r>
              <a:rPr lang="nl-NL" u="none" baseline="0" noProof="0" dirty="0"/>
              <a:t> adverteerders is cruciaal</a:t>
            </a:r>
            <a:r>
              <a:rPr lang="nl-NL" u="none" noProof="0" dirty="0"/>
              <a:t>.</a:t>
            </a:r>
          </a:p>
          <a:p>
            <a:endParaRPr lang="nl-NL" noProof="0" dirty="0"/>
          </a:p>
          <a:p>
            <a:r>
              <a:rPr lang="nl-NL" noProof="0" dirty="0"/>
              <a:t>Sponsoring is beperkt, onder voorwaarden mogelijk: bijv. bij verslaglegging van culturele- en sportevenementen.</a:t>
            </a:r>
          </a:p>
          <a:p>
            <a:r>
              <a:rPr lang="nl-NL" noProof="0" dirty="0"/>
              <a:t>Redactionele onafhankelijkheid moet gewaarborgd blijven. Sponsors moeten – op neutrale wijze – worden vermeld bij de aftiteling. </a:t>
            </a:r>
          </a:p>
          <a:p>
            <a:endParaRPr lang="nl-NL" noProof="0" dirty="0"/>
          </a:p>
          <a:p>
            <a:r>
              <a:rPr lang="nl-NL" noProof="0" dirty="0"/>
              <a:t>Zie voor meer informatie over de regels met betrekking tot reclame en sponsoring:</a:t>
            </a:r>
          </a:p>
          <a:p>
            <a:endParaRPr lang="en-GB" sz="1200" i="1" dirty="0">
              <a:effectLst/>
              <a:latin typeface="+mn-lt"/>
              <a:ea typeface="+mn-ea"/>
              <a:cs typeface="+mn-cs"/>
              <a:sym typeface="Calibri"/>
            </a:endParaRPr>
          </a:p>
          <a:p>
            <a:r>
              <a:rPr lang="nl-NL" sz="1200" i="1" dirty="0">
                <a:effectLst/>
                <a:latin typeface="+mn-lt"/>
                <a:ea typeface="+mn-ea"/>
                <a:cs typeface="+mn-cs"/>
                <a:sym typeface="Calibri"/>
              </a:rPr>
              <a:t>Beleidsregels reclame publieke media-instellingen</a:t>
            </a:r>
          </a:p>
          <a:p>
            <a:r>
              <a:rPr lang="nl-NL" noProof="0" dirty="0" err="1"/>
              <a:t>https</a:t>
            </a:r>
            <a:r>
              <a:rPr lang="nl-NL" noProof="0" dirty="0"/>
              <a:t>://</a:t>
            </a:r>
            <a:r>
              <a:rPr lang="nl-NL" noProof="0" dirty="0" err="1"/>
              <a:t>zoek.officielebekendmakingen.nl</a:t>
            </a:r>
            <a:r>
              <a:rPr lang="nl-NL" noProof="0" dirty="0"/>
              <a:t>/stcrt-2019-23380.html</a:t>
            </a:r>
          </a:p>
          <a:p>
            <a:endParaRPr lang="nl-NL" sz="1200" i="1" dirty="0">
              <a:effectLst/>
              <a:latin typeface="+mn-lt"/>
              <a:ea typeface="+mn-ea"/>
              <a:cs typeface="+mn-cs"/>
              <a:sym typeface="Calibri"/>
            </a:endParaRPr>
          </a:p>
          <a:p>
            <a:r>
              <a:rPr lang="nl-NL" sz="1200" i="1" dirty="0">
                <a:effectLst/>
                <a:latin typeface="+mn-lt"/>
                <a:ea typeface="+mn-ea"/>
                <a:cs typeface="+mn-cs"/>
                <a:sym typeface="Calibri"/>
              </a:rPr>
              <a:t>Beleidsregels sponsoring publieke media-instellingen:</a:t>
            </a:r>
          </a:p>
          <a:p>
            <a:r>
              <a:rPr lang="nl-NL" sz="1200" dirty="0" err="1">
                <a:effectLst/>
                <a:latin typeface="+mn-lt"/>
                <a:ea typeface="+mn-ea"/>
                <a:cs typeface="+mn-cs"/>
                <a:sym typeface="Calibri"/>
              </a:rPr>
              <a:t>https</a:t>
            </a:r>
            <a:r>
              <a:rPr lang="nl-NL" sz="1200" dirty="0">
                <a:effectLst/>
                <a:latin typeface="+mn-lt"/>
                <a:ea typeface="+mn-ea"/>
                <a:cs typeface="+mn-cs"/>
                <a:sym typeface="Calibri"/>
              </a:rPr>
              <a:t>://</a:t>
            </a:r>
            <a:r>
              <a:rPr lang="nl-NL" sz="1200" dirty="0" err="1">
                <a:effectLst/>
                <a:latin typeface="+mn-lt"/>
                <a:ea typeface="+mn-ea"/>
                <a:cs typeface="+mn-cs"/>
                <a:sym typeface="Calibri"/>
              </a:rPr>
              <a:t>www.cvdm.nl</a:t>
            </a:r>
            <a:r>
              <a:rPr lang="nl-NL" sz="1200" dirty="0">
                <a:effectLst/>
                <a:latin typeface="+mn-lt"/>
                <a:ea typeface="+mn-ea"/>
                <a:cs typeface="+mn-cs"/>
                <a:sym typeface="Calibri"/>
              </a:rPr>
              <a:t>/sites/default/files/Documenten/Beleidsregel-sponsoring-publieke-media-instellingen-2018.pdf</a:t>
            </a:r>
          </a:p>
        </p:txBody>
      </p:sp>
    </p:spTree>
    <p:extLst>
      <p:ext uri="{BB962C8B-B14F-4D97-AF65-F5344CB8AC3E}">
        <p14:creationId xmlns:p14="http://schemas.microsoft.com/office/powerpoint/2010/main" val="67075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nl-NL" b="1" noProof="0" dirty="0"/>
              <a:t>PBO in de Mediawet</a:t>
            </a:r>
          </a:p>
          <a:p>
            <a:pPr marL="0" marR="0" lvl="0" indent="0" defTabSz="914400" eaLnBrk="1" fontAlgn="auto" latinLnBrk="0" hangingPunct="1">
              <a:lnSpc>
                <a:spcPct val="100000"/>
              </a:lnSpc>
              <a:spcBef>
                <a:spcPts val="0"/>
              </a:spcBef>
              <a:spcAft>
                <a:spcPts val="0"/>
              </a:spcAft>
              <a:buClrTx/>
              <a:buSzTx/>
              <a:buFontTx/>
              <a:buNone/>
              <a:tabLst/>
              <a:defRPr/>
            </a:pPr>
            <a:endParaRPr lang="nl-NL" noProof="0" dirty="0"/>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Zie: Mediawet 2008</a:t>
            </a:r>
          </a:p>
          <a:p>
            <a:pPr marL="0" marR="0" lvl="0" indent="0" defTabSz="914400" eaLnBrk="1" fontAlgn="auto" latinLnBrk="0" hangingPunct="1">
              <a:lnSpc>
                <a:spcPct val="100000"/>
              </a:lnSpc>
              <a:spcBef>
                <a:spcPts val="0"/>
              </a:spcBef>
              <a:spcAft>
                <a:spcPts val="0"/>
              </a:spcAft>
              <a:buClrTx/>
              <a:buSzTx/>
              <a:buFontTx/>
              <a:buNone/>
              <a:tabLst/>
              <a:defRPr/>
            </a:pPr>
            <a:r>
              <a:rPr lang="nl-NL" sz="1200" b="0" i="0" u="none" strike="noStrike" noProof="0" dirty="0">
                <a:effectLst/>
                <a:latin typeface="+mn-lt"/>
                <a:ea typeface="+mn-ea"/>
                <a:cs typeface="+mn-cs"/>
                <a:sym typeface="Calibri"/>
              </a:rPr>
              <a:t>Paragraaf 2.3.1a. Aanwijzing van regionale of lokale publieke media-instelling, </a:t>
            </a:r>
            <a:r>
              <a:rPr lang="nl-NL" noProof="0" dirty="0"/>
              <a:t>Artikel 2.61 – Artikel 2.69</a:t>
            </a:r>
            <a:endParaRPr lang="nl-NL" sz="1200" b="0" i="0" u="none" strike="noStrike" noProof="0" dirty="0">
              <a:effectLst/>
              <a:latin typeface="+mn-lt"/>
              <a:ea typeface="+mn-ea"/>
              <a:cs typeface="+mn-cs"/>
              <a:sym typeface="Calibri"/>
            </a:endParaRPr>
          </a:p>
          <a:p>
            <a:pPr marL="0" marR="0" lvl="0" indent="0" defTabSz="914400" eaLnBrk="1" fontAlgn="auto" latinLnBrk="0" hangingPunct="1">
              <a:lnSpc>
                <a:spcPct val="100000"/>
              </a:lnSpc>
              <a:spcBef>
                <a:spcPts val="0"/>
              </a:spcBef>
              <a:spcAft>
                <a:spcPts val="0"/>
              </a:spcAft>
              <a:buClrTx/>
              <a:buSzTx/>
              <a:buFontTx/>
              <a:buNone/>
              <a:tabLst/>
              <a:defRPr/>
            </a:pPr>
            <a:r>
              <a:rPr lang="nl-NL" sz="1200" b="0" i="0" u="none" strike="noStrike" noProof="0" dirty="0">
                <a:effectLst/>
                <a:latin typeface="+mn-lt"/>
                <a:ea typeface="+mn-ea"/>
                <a:cs typeface="+mn-cs"/>
                <a:sym typeface="Calibri"/>
              </a:rPr>
              <a:t>Paragraaf 2.3.2. Media-aanbod van regionale of lokale publieke mediadienst, Artikel 2.70 </a:t>
            </a:r>
            <a:r>
              <a:rPr lang="nl-NL" noProof="0" dirty="0"/>
              <a:t>– Artikel 2.88b</a:t>
            </a:r>
            <a:endParaRPr lang="nl-NL" sz="1200" b="0" i="0" u="none" strike="noStrike" noProof="0" dirty="0">
              <a:effectLst/>
              <a:latin typeface="+mn-lt"/>
              <a:ea typeface="+mn-ea"/>
              <a:cs typeface="+mn-cs"/>
              <a:sym typeface="Calibri"/>
            </a:endParaRPr>
          </a:p>
          <a:p>
            <a:pPr marL="0" marR="0" lvl="0" indent="0" defTabSz="914400" eaLnBrk="1" fontAlgn="auto" latinLnBrk="0" hangingPunct="1">
              <a:lnSpc>
                <a:spcPct val="100000"/>
              </a:lnSpc>
              <a:spcBef>
                <a:spcPts val="0"/>
              </a:spcBef>
              <a:spcAft>
                <a:spcPts val="0"/>
              </a:spcAft>
              <a:buClrTx/>
              <a:buSzTx/>
              <a:buFontTx/>
              <a:buNone/>
              <a:tabLst/>
              <a:defRPr/>
            </a:pPr>
            <a:endParaRPr lang="nl-NL" sz="1200" b="1" i="0" u="none" strike="noStrike" noProof="0" dirty="0">
              <a:effectLst/>
              <a:latin typeface="+mn-lt"/>
              <a:ea typeface="+mn-ea"/>
              <a:cs typeface="+mn-cs"/>
              <a:sym typeface="Calibri"/>
            </a:endParaRPr>
          </a:p>
          <a:p>
            <a:r>
              <a:rPr lang="en-GB" dirty="0"/>
              <a:t>https://</a:t>
            </a:r>
            <a:r>
              <a:rPr lang="en-GB" dirty="0" err="1"/>
              <a:t>wetten.overheid.nl</a:t>
            </a:r>
            <a:r>
              <a:rPr lang="en-GB" dirty="0"/>
              <a:t>/BWBR0025028/2020-03-01#Hoofdstuk2</a:t>
            </a:r>
          </a:p>
        </p:txBody>
      </p:sp>
    </p:spTree>
    <p:extLst>
      <p:ext uri="{BB962C8B-B14F-4D97-AF65-F5344CB8AC3E}">
        <p14:creationId xmlns:p14="http://schemas.microsoft.com/office/powerpoint/2010/main" val="3591001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el en object">
    <p:spTree>
      <p:nvGrpSpPr>
        <p:cNvPr id="1" name=""/>
        <p:cNvGrpSpPr/>
        <p:nvPr/>
      </p:nvGrpSpPr>
      <p:grpSpPr>
        <a:xfrm>
          <a:off x="0" y="0"/>
          <a:ext cx="0" cy="0"/>
          <a:chOff x="0" y="0"/>
          <a:chExt cx="0" cy="0"/>
        </a:xfrm>
      </p:grpSpPr>
      <p:sp>
        <p:nvSpPr>
          <p:cNvPr id="26" name="Shape 26"/>
          <p:cNvSpPr>
            <a:spLocks noGrp="1"/>
          </p:cNvSpPr>
          <p:nvPr>
            <p:ph type="title"/>
          </p:nvPr>
        </p:nvSpPr>
        <p:spPr>
          <a:prstGeom prst="rect">
            <a:avLst/>
          </a:prstGeom>
        </p:spPr>
        <p:txBody>
          <a:bodyPr/>
          <a:lstStyle/>
          <a:p>
            <a:r>
              <a:t>Titel</a:t>
            </a:r>
          </a:p>
        </p:txBody>
      </p:sp>
      <p:sp>
        <p:nvSpPr>
          <p:cNvPr id="27" name="Shape 27"/>
          <p:cNvSpPr>
            <a:spLocks noGrp="1"/>
          </p:cNvSpPr>
          <p:nvPr>
            <p:ph type="body" idx="1"/>
          </p:nvPr>
        </p:nvSpPr>
        <p:spPr>
          <a:prstGeom prst="rect">
            <a:avLst/>
          </a:prstGeom>
        </p:spPr>
        <p:txBody>
          <a:bodyPr/>
          <a:lstStyle/>
          <a:p>
            <a:r>
              <a:t>Klik om de modelstijlen te bewerken</a:t>
            </a:r>
          </a:p>
          <a:p>
            <a:pPr lvl="1"/>
            <a:r>
              <a:t>Tweede niveau</a:t>
            </a:r>
          </a:p>
          <a:p>
            <a:pPr lvl="2"/>
            <a:r>
              <a:t>Derde niveau</a:t>
            </a:r>
          </a:p>
          <a:p>
            <a:pPr lvl="3"/>
            <a:r>
              <a:t>Vierde niveau</a:t>
            </a:r>
          </a:p>
          <a:p>
            <a:pPr lvl="4"/>
            <a:r>
              <a:t>Vijfde niveau</a:t>
            </a:r>
          </a:p>
        </p:txBody>
      </p:sp>
      <p:sp>
        <p:nvSpPr>
          <p:cNvPr id="28" name="Shape 28"/>
          <p:cNvSpPr>
            <a:spLocks noGrp="1"/>
          </p:cNvSpPr>
          <p:nvPr>
            <p:ph type="body" sz="quarter" idx="13"/>
          </p:nvPr>
        </p:nvSpPr>
        <p:spPr>
          <a:xfrm>
            <a:off x="419099" y="825182"/>
            <a:ext cx="11364915" cy="371476"/>
          </a:xfrm>
          <a:prstGeom prst="rect">
            <a:avLst/>
          </a:prstGeom>
        </p:spPr>
        <p:txBody>
          <a:bodyPr anchor="ctr"/>
          <a:lstStyle/>
          <a:p>
            <a:endParaRPr/>
          </a:p>
        </p:txBody>
      </p:sp>
      <p:sp>
        <p:nvSpPr>
          <p:cNvPr id="29" name="Shape 29"/>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ekst en afbeelding">
    <p:spTree>
      <p:nvGrpSpPr>
        <p:cNvPr id="1" name=""/>
        <p:cNvGrpSpPr/>
        <p:nvPr/>
      </p:nvGrpSpPr>
      <p:grpSpPr>
        <a:xfrm>
          <a:off x="0" y="0"/>
          <a:ext cx="0" cy="0"/>
          <a:chOff x="0" y="0"/>
          <a:chExt cx="0" cy="0"/>
        </a:xfrm>
      </p:grpSpPr>
      <p:sp>
        <p:nvSpPr>
          <p:cNvPr id="157" name="Shape 157"/>
          <p:cNvSpPr>
            <a:spLocks noGrp="1"/>
          </p:cNvSpPr>
          <p:nvPr>
            <p:ph type="title"/>
          </p:nvPr>
        </p:nvSpPr>
        <p:spPr>
          <a:prstGeom prst="rect">
            <a:avLst/>
          </a:prstGeom>
        </p:spPr>
        <p:txBody>
          <a:bodyPr/>
          <a:lstStyle/>
          <a:p>
            <a:r>
              <a:t>Titel</a:t>
            </a:r>
          </a:p>
        </p:txBody>
      </p:sp>
      <p:sp>
        <p:nvSpPr>
          <p:cNvPr id="158" name="Shape 158"/>
          <p:cNvSpPr>
            <a:spLocks noGrp="1"/>
          </p:cNvSpPr>
          <p:nvPr>
            <p:ph type="body" sz="half" idx="1"/>
          </p:nvPr>
        </p:nvSpPr>
        <p:spPr>
          <a:xfrm>
            <a:off x="407987" y="1484312"/>
            <a:ext cx="6849156" cy="4716462"/>
          </a:xfrm>
          <a:prstGeom prst="rect">
            <a:avLst/>
          </a:prstGeom>
        </p:spPr>
        <p:txBody>
          <a:bodyPr/>
          <a:lstStyle>
            <a:lvl5pPr marL="720725" indent="-182562">
              <a:buSzPct val="100000"/>
              <a:buChar char="▪"/>
            </a:lvl5pPr>
          </a:lstStyle>
          <a:p>
            <a:r>
              <a:t>Klik om de modelstijlen te bewerken</a:t>
            </a:r>
          </a:p>
          <a:p>
            <a:pPr lvl="1"/>
            <a:r>
              <a:t>Tweede niveau</a:t>
            </a:r>
          </a:p>
          <a:p>
            <a:pPr lvl="2"/>
            <a:r>
              <a:t>Derde niveau</a:t>
            </a:r>
          </a:p>
          <a:p>
            <a:pPr lvl="3"/>
            <a:r>
              <a:t>Vierde niveau</a:t>
            </a:r>
          </a:p>
          <a:p>
            <a:pPr lvl="4"/>
            <a:r>
              <a:t>Vijfde niveau</a:t>
            </a:r>
          </a:p>
        </p:txBody>
      </p:sp>
      <p:sp>
        <p:nvSpPr>
          <p:cNvPr id="159" name="Shape 159"/>
          <p:cNvSpPr>
            <a:spLocks noGrp="1"/>
          </p:cNvSpPr>
          <p:nvPr>
            <p:ph type="body" sz="quarter" idx="13"/>
          </p:nvPr>
        </p:nvSpPr>
        <p:spPr>
          <a:xfrm>
            <a:off x="419099" y="825182"/>
            <a:ext cx="11364915" cy="371476"/>
          </a:xfrm>
          <a:prstGeom prst="rect">
            <a:avLst/>
          </a:prstGeom>
        </p:spPr>
        <p:txBody>
          <a:bodyPr anchor="ctr"/>
          <a:lstStyle/>
          <a:p>
            <a:endParaRPr/>
          </a:p>
        </p:txBody>
      </p:sp>
      <p:sp>
        <p:nvSpPr>
          <p:cNvPr id="160" name="Shape 160"/>
          <p:cNvSpPr>
            <a:spLocks noGrp="1"/>
          </p:cNvSpPr>
          <p:nvPr>
            <p:ph type="pic" sz="half" idx="14"/>
          </p:nvPr>
        </p:nvSpPr>
        <p:spPr>
          <a:xfrm>
            <a:off x="7693025" y="1484312"/>
            <a:ext cx="4090988" cy="4716464"/>
          </a:xfrm>
          <a:prstGeom prst="rect">
            <a:avLst/>
          </a:prstGeom>
        </p:spPr>
        <p:txBody>
          <a:bodyPr lIns="91439" tIns="45719" rIns="91439" bIns="45719">
            <a:noAutofit/>
          </a:bodyPr>
          <a:lstStyle/>
          <a:p>
            <a:endParaRPr/>
          </a:p>
        </p:txBody>
      </p:sp>
      <p:sp>
        <p:nvSpPr>
          <p:cNvPr id="161" name="Shape 161"/>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links smal - rechts breed">
    <p:spTree>
      <p:nvGrpSpPr>
        <p:cNvPr id="1" name=""/>
        <p:cNvGrpSpPr/>
        <p:nvPr/>
      </p:nvGrpSpPr>
      <p:grpSpPr>
        <a:xfrm>
          <a:off x="0" y="0"/>
          <a:ext cx="0" cy="0"/>
          <a:chOff x="0" y="0"/>
          <a:chExt cx="0" cy="0"/>
        </a:xfrm>
      </p:grpSpPr>
      <p:sp>
        <p:nvSpPr>
          <p:cNvPr id="168" name="Shape 168"/>
          <p:cNvSpPr>
            <a:spLocks noGrp="1"/>
          </p:cNvSpPr>
          <p:nvPr>
            <p:ph type="title"/>
          </p:nvPr>
        </p:nvSpPr>
        <p:spPr>
          <a:prstGeom prst="rect">
            <a:avLst/>
          </a:prstGeom>
        </p:spPr>
        <p:txBody>
          <a:bodyPr/>
          <a:lstStyle/>
          <a:p>
            <a:r>
              <a:t>Titel</a:t>
            </a:r>
          </a:p>
        </p:txBody>
      </p:sp>
      <p:sp>
        <p:nvSpPr>
          <p:cNvPr id="169" name="Shape 169"/>
          <p:cNvSpPr>
            <a:spLocks noGrp="1"/>
          </p:cNvSpPr>
          <p:nvPr>
            <p:ph type="body" sz="quarter" idx="1"/>
          </p:nvPr>
        </p:nvSpPr>
        <p:spPr>
          <a:xfrm>
            <a:off x="419100" y="824399"/>
            <a:ext cx="11364914" cy="371476"/>
          </a:xfrm>
          <a:prstGeom prst="rect">
            <a:avLst/>
          </a:prstGeom>
        </p:spPr>
        <p:txBody>
          <a:bodyPr anchor="ctr"/>
          <a:lstStyle/>
          <a:p>
            <a:r>
              <a:t>Ondertitel</a:t>
            </a:r>
          </a:p>
        </p:txBody>
      </p:sp>
      <p:sp>
        <p:nvSpPr>
          <p:cNvPr id="170" name="Shape 170"/>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links breed - rechts smal">
    <p:spTree>
      <p:nvGrpSpPr>
        <p:cNvPr id="1" name=""/>
        <p:cNvGrpSpPr/>
        <p:nvPr/>
      </p:nvGrpSpPr>
      <p:grpSpPr>
        <a:xfrm>
          <a:off x="0" y="0"/>
          <a:ext cx="0" cy="0"/>
          <a:chOff x="0" y="0"/>
          <a:chExt cx="0" cy="0"/>
        </a:xfrm>
      </p:grpSpPr>
      <p:sp>
        <p:nvSpPr>
          <p:cNvPr id="177" name="Shape 177"/>
          <p:cNvSpPr>
            <a:spLocks noGrp="1"/>
          </p:cNvSpPr>
          <p:nvPr>
            <p:ph type="title"/>
          </p:nvPr>
        </p:nvSpPr>
        <p:spPr>
          <a:prstGeom prst="rect">
            <a:avLst/>
          </a:prstGeom>
        </p:spPr>
        <p:txBody>
          <a:bodyPr/>
          <a:lstStyle/>
          <a:p>
            <a:r>
              <a:t>Titel</a:t>
            </a:r>
          </a:p>
        </p:txBody>
      </p:sp>
      <p:sp>
        <p:nvSpPr>
          <p:cNvPr id="178" name="Shape 178"/>
          <p:cNvSpPr>
            <a:spLocks noGrp="1"/>
          </p:cNvSpPr>
          <p:nvPr>
            <p:ph type="body" sz="quarter" idx="1"/>
          </p:nvPr>
        </p:nvSpPr>
        <p:spPr>
          <a:xfrm>
            <a:off x="419100" y="824399"/>
            <a:ext cx="11364914" cy="371476"/>
          </a:xfrm>
          <a:prstGeom prst="rect">
            <a:avLst/>
          </a:prstGeom>
        </p:spPr>
        <p:txBody>
          <a:bodyPr anchor="ctr"/>
          <a:lstStyle/>
          <a:p>
            <a:r>
              <a:t>Ondertitel</a:t>
            </a:r>
          </a:p>
        </p:txBody>
      </p:sp>
      <p:sp>
        <p:nvSpPr>
          <p:cNvPr id="179" name="Shape 179"/>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_2 kolommen ">
    <p:spTree>
      <p:nvGrpSpPr>
        <p:cNvPr id="1" name=""/>
        <p:cNvGrpSpPr/>
        <p:nvPr/>
      </p:nvGrpSpPr>
      <p:grpSpPr>
        <a:xfrm>
          <a:off x="0" y="0"/>
          <a:ext cx="0" cy="0"/>
          <a:chOff x="0" y="0"/>
          <a:chExt cx="0" cy="0"/>
        </a:xfrm>
      </p:grpSpPr>
      <p:sp>
        <p:nvSpPr>
          <p:cNvPr id="195" name="Shape 195"/>
          <p:cNvSpPr>
            <a:spLocks noGrp="1"/>
          </p:cNvSpPr>
          <p:nvPr>
            <p:ph type="title"/>
          </p:nvPr>
        </p:nvSpPr>
        <p:spPr>
          <a:prstGeom prst="rect">
            <a:avLst/>
          </a:prstGeom>
        </p:spPr>
        <p:txBody>
          <a:bodyPr/>
          <a:lstStyle/>
          <a:p>
            <a:r>
              <a:t>Titel</a:t>
            </a:r>
          </a:p>
        </p:txBody>
      </p:sp>
      <p:sp>
        <p:nvSpPr>
          <p:cNvPr id="196" name="Shape 196"/>
          <p:cNvSpPr>
            <a:spLocks noGrp="1"/>
          </p:cNvSpPr>
          <p:nvPr>
            <p:ph type="body" sz="half" idx="1"/>
          </p:nvPr>
        </p:nvSpPr>
        <p:spPr>
          <a:xfrm>
            <a:off x="407987" y="1484312"/>
            <a:ext cx="5508626" cy="4716462"/>
          </a:xfrm>
          <a:prstGeom prst="rect">
            <a:avLst/>
          </a:prstGeom>
        </p:spPr>
        <p:txBody>
          <a:bodyPr/>
          <a:lstStyle>
            <a:lvl1pPr>
              <a:lnSpc>
                <a:spcPct val="120000"/>
              </a:lnSpc>
              <a:spcBef>
                <a:spcPts val="1800"/>
              </a:spcBef>
              <a:defRPr sz="1100"/>
            </a:lvl1pPr>
            <a:lvl2pPr marL="182562" indent="-182562">
              <a:lnSpc>
                <a:spcPct val="120000"/>
              </a:lnSpc>
              <a:spcBef>
                <a:spcPts val="1800"/>
              </a:spcBef>
              <a:defRPr sz="1100"/>
            </a:lvl2pPr>
            <a:lvl3pPr marL="355600" indent="-173037">
              <a:lnSpc>
                <a:spcPct val="120000"/>
              </a:lnSpc>
              <a:spcBef>
                <a:spcPts val="1800"/>
              </a:spcBef>
              <a:defRPr sz="1100"/>
            </a:lvl3pPr>
            <a:lvl4pPr marL="538162" indent="-182562">
              <a:lnSpc>
                <a:spcPct val="120000"/>
              </a:lnSpc>
              <a:spcBef>
                <a:spcPts val="1800"/>
              </a:spcBef>
              <a:defRPr sz="1100"/>
            </a:lvl4pPr>
            <a:lvl5pPr marL="720725" indent="-182562">
              <a:lnSpc>
                <a:spcPct val="120000"/>
              </a:lnSpc>
              <a:spcBef>
                <a:spcPts val="1800"/>
              </a:spcBef>
              <a:buSzPct val="100000"/>
              <a:buChar char="▪"/>
              <a:defRPr sz="1100"/>
            </a:lvl5pPr>
          </a:lstStyle>
          <a:p>
            <a:r>
              <a:t>Klik om de modelstijlen te bewerken</a:t>
            </a:r>
          </a:p>
          <a:p>
            <a:pPr lvl="1"/>
            <a:r>
              <a:t>Tweede niveau</a:t>
            </a:r>
          </a:p>
          <a:p>
            <a:pPr lvl="2"/>
            <a:r>
              <a:t>Derde niveau</a:t>
            </a:r>
          </a:p>
          <a:p>
            <a:pPr lvl="3"/>
            <a:r>
              <a:t>Vierde niveau</a:t>
            </a:r>
          </a:p>
          <a:p>
            <a:pPr lvl="4"/>
            <a:r>
              <a:t>Vijfde niveau</a:t>
            </a:r>
          </a:p>
        </p:txBody>
      </p:sp>
      <p:sp>
        <p:nvSpPr>
          <p:cNvPr id="197" name="Shape 197"/>
          <p:cNvSpPr>
            <a:spLocks noGrp="1"/>
          </p:cNvSpPr>
          <p:nvPr>
            <p:ph type="body" sz="quarter" idx="13"/>
          </p:nvPr>
        </p:nvSpPr>
        <p:spPr>
          <a:xfrm>
            <a:off x="419099" y="824399"/>
            <a:ext cx="11364915" cy="371476"/>
          </a:xfrm>
          <a:prstGeom prst="rect">
            <a:avLst/>
          </a:prstGeom>
        </p:spPr>
        <p:txBody>
          <a:bodyPr anchor="ctr"/>
          <a:lstStyle/>
          <a:p>
            <a:endParaRPr/>
          </a:p>
        </p:txBody>
      </p:sp>
      <p:sp>
        <p:nvSpPr>
          <p:cNvPr id="198" name="Shape 198"/>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2 kolommen automatisch">
    <p:spTree>
      <p:nvGrpSpPr>
        <p:cNvPr id="1" name=""/>
        <p:cNvGrpSpPr/>
        <p:nvPr/>
      </p:nvGrpSpPr>
      <p:grpSpPr>
        <a:xfrm>
          <a:off x="0" y="0"/>
          <a:ext cx="0" cy="0"/>
          <a:chOff x="0" y="0"/>
          <a:chExt cx="0" cy="0"/>
        </a:xfrm>
      </p:grpSpPr>
      <p:sp>
        <p:nvSpPr>
          <p:cNvPr id="205" name="Shape 205"/>
          <p:cNvSpPr>
            <a:spLocks noGrp="1"/>
          </p:cNvSpPr>
          <p:nvPr>
            <p:ph type="title"/>
          </p:nvPr>
        </p:nvSpPr>
        <p:spPr>
          <a:prstGeom prst="rect">
            <a:avLst/>
          </a:prstGeom>
        </p:spPr>
        <p:txBody>
          <a:bodyPr/>
          <a:lstStyle/>
          <a:p>
            <a:r>
              <a:t>Titel</a:t>
            </a:r>
          </a:p>
        </p:txBody>
      </p:sp>
      <p:sp>
        <p:nvSpPr>
          <p:cNvPr id="206" name="Shape 206"/>
          <p:cNvSpPr>
            <a:spLocks noGrp="1"/>
          </p:cNvSpPr>
          <p:nvPr>
            <p:ph type="body" idx="1"/>
          </p:nvPr>
        </p:nvSpPr>
        <p:spPr>
          <a:prstGeom prst="rect">
            <a:avLst/>
          </a:prstGeom>
        </p:spPr>
        <p:txBody>
          <a:bodyPr numCol="2" spcCol="359999"/>
          <a:lstStyle>
            <a:lvl1pPr>
              <a:lnSpc>
                <a:spcPct val="120000"/>
              </a:lnSpc>
              <a:spcBef>
                <a:spcPts val="1800"/>
              </a:spcBef>
              <a:defRPr sz="1100"/>
            </a:lvl1pPr>
            <a:lvl2pPr marL="182562" indent="-182562">
              <a:lnSpc>
                <a:spcPct val="120000"/>
              </a:lnSpc>
              <a:spcBef>
                <a:spcPts val="1800"/>
              </a:spcBef>
              <a:defRPr sz="1100"/>
            </a:lvl2pPr>
            <a:lvl3pPr marL="355600" indent="-173037">
              <a:lnSpc>
                <a:spcPct val="120000"/>
              </a:lnSpc>
              <a:spcBef>
                <a:spcPts val="1800"/>
              </a:spcBef>
              <a:defRPr sz="1100"/>
            </a:lvl3pPr>
            <a:lvl4pPr marL="538162" indent="-182562">
              <a:lnSpc>
                <a:spcPct val="120000"/>
              </a:lnSpc>
              <a:spcBef>
                <a:spcPts val="1800"/>
              </a:spcBef>
              <a:defRPr sz="1100"/>
            </a:lvl4pPr>
            <a:lvl5pPr marL="720725" indent="-182562">
              <a:lnSpc>
                <a:spcPct val="120000"/>
              </a:lnSpc>
              <a:spcBef>
                <a:spcPts val="1800"/>
              </a:spcBef>
              <a:buSzPct val="100000"/>
              <a:buChar char="▪"/>
              <a:defRPr sz="1100"/>
            </a:lvl5pPr>
          </a:lstStyle>
          <a:p>
            <a:r>
              <a:rPr dirty="0" err="1"/>
              <a:t>Klik</a:t>
            </a:r>
            <a:r>
              <a:rPr dirty="0"/>
              <a:t> om de </a:t>
            </a:r>
            <a:r>
              <a:rPr dirty="0" err="1"/>
              <a:t>modelstijlen</a:t>
            </a:r>
            <a:r>
              <a:rPr dirty="0"/>
              <a:t> </a:t>
            </a:r>
            <a:r>
              <a:rPr dirty="0" err="1"/>
              <a:t>te</a:t>
            </a:r>
            <a:r>
              <a:rPr dirty="0"/>
              <a:t> </a:t>
            </a:r>
            <a:r>
              <a:rPr dirty="0" err="1"/>
              <a:t>bewerken</a:t>
            </a:r>
            <a:endParaRPr dirty="0"/>
          </a:p>
          <a:p>
            <a:pPr lvl="1"/>
            <a:r>
              <a:rPr dirty="0" err="1"/>
              <a:t>Tweede</a:t>
            </a:r>
            <a:r>
              <a:rPr dirty="0"/>
              <a:t> </a:t>
            </a:r>
            <a:r>
              <a:rPr dirty="0" err="1"/>
              <a:t>niveau</a:t>
            </a:r>
            <a:endParaRPr dirty="0"/>
          </a:p>
          <a:p>
            <a:pPr lvl="2"/>
            <a:r>
              <a:rPr dirty="0" err="1"/>
              <a:t>Derde</a:t>
            </a:r>
            <a:r>
              <a:rPr dirty="0"/>
              <a:t> </a:t>
            </a:r>
            <a:r>
              <a:rPr dirty="0" err="1"/>
              <a:t>niveau</a:t>
            </a:r>
            <a:endParaRPr dirty="0"/>
          </a:p>
          <a:p>
            <a:pPr lvl="3"/>
            <a:r>
              <a:rPr dirty="0" err="1"/>
              <a:t>Vierde</a:t>
            </a:r>
            <a:r>
              <a:rPr dirty="0"/>
              <a:t> </a:t>
            </a:r>
            <a:r>
              <a:rPr dirty="0" err="1"/>
              <a:t>niveau</a:t>
            </a:r>
            <a:endParaRPr dirty="0"/>
          </a:p>
          <a:p>
            <a:pPr lvl="4"/>
            <a:r>
              <a:rPr dirty="0" err="1"/>
              <a:t>Vijfde</a:t>
            </a:r>
            <a:r>
              <a:rPr dirty="0"/>
              <a:t> </a:t>
            </a:r>
            <a:r>
              <a:rPr dirty="0" err="1"/>
              <a:t>niveau</a:t>
            </a:r>
            <a:endParaRPr dirty="0"/>
          </a:p>
        </p:txBody>
      </p:sp>
      <p:sp>
        <p:nvSpPr>
          <p:cNvPr id="207" name="Shape 207"/>
          <p:cNvSpPr>
            <a:spLocks noGrp="1"/>
          </p:cNvSpPr>
          <p:nvPr>
            <p:ph type="body" sz="quarter" idx="13"/>
          </p:nvPr>
        </p:nvSpPr>
        <p:spPr>
          <a:xfrm>
            <a:off x="419099" y="824399"/>
            <a:ext cx="11364915" cy="371476"/>
          </a:xfrm>
          <a:prstGeom prst="rect">
            <a:avLst/>
          </a:prstGeom>
        </p:spPr>
        <p:txBody>
          <a:bodyPr anchor="ctr"/>
          <a:lstStyle/>
          <a:p>
            <a:endParaRPr/>
          </a:p>
        </p:txBody>
      </p:sp>
      <p:sp>
        <p:nvSpPr>
          <p:cNvPr id="208" name="Shape 208"/>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kolommen automatisch">
    <p:spTree>
      <p:nvGrpSpPr>
        <p:cNvPr id="1" name=""/>
        <p:cNvGrpSpPr/>
        <p:nvPr/>
      </p:nvGrpSpPr>
      <p:grpSpPr>
        <a:xfrm>
          <a:off x="0" y="0"/>
          <a:ext cx="0" cy="0"/>
          <a:chOff x="0" y="0"/>
          <a:chExt cx="0" cy="0"/>
        </a:xfrm>
      </p:grpSpPr>
      <p:sp>
        <p:nvSpPr>
          <p:cNvPr id="215" name="Shape 215"/>
          <p:cNvSpPr>
            <a:spLocks noGrp="1"/>
          </p:cNvSpPr>
          <p:nvPr>
            <p:ph type="title"/>
          </p:nvPr>
        </p:nvSpPr>
        <p:spPr>
          <a:prstGeom prst="rect">
            <a:avLst/>
          </a:prstGeom>
        </p:spPr>
        <p:txBody>
          <a:bodyPr/>
          <a:lstStyle/>
          <a:p>
            <a:r>
              <a:t>Titel</a:t>
            </a:r>
          </a:p>
        </p:txBody>
      </p:sp>
      <p:sp>
        <p:nvSpPr>
          <p:cNvPr id="216" name="Shape 216"/>
          <p:cNvSpPr>
            <a:spLocks noGrp="1"/>
          </p:cNvSpPr>
          <p:nvPr>
            <p:ph type="body" idx="1"/>
          </p:nvPr>
        </p:nvSpPr>
        <p:spPr>
          <a:prstGeom prst="rect">
            <a:avLst/>
          </a:prstGeom>
        </p:spPr>
        <p:txBody>
          <a:bodyPr numCol="3" spcCol="179999"/>
          <a:lstStyle>
            <a:lvl1pPr>
              <a:lnSpc>
                <a:spcPct val="120000"/>
              </a:lnSpc>
              <a:spcBef>
                <a:spcPts val="1800"/>
              </a:spcBef>
              <a:defRPr sz="1100"/>
            </a:lvl1pPr>
            <a:lvl2pPr marL="182562" indent="-182562">
              <a:lnSpc>
                <a:spcPct val="120000"/>
              </a:lnSpc>
              <a:spcBef>
                <a:spcPts val="1800"/>
              </a:spcBef>
              <a:defRPr sz="1100"/>
            </a:lvl2pPr>
            <a:lvl3pPr marL="355600" indent="-173037">
              <a:lnSpc>
                <a:spcPct val="120000"/>
              </a:lnSpc>
              <a:spcBef>
                <a:spcPts val="1800"/>
              </a:spcBef>
              <a:defRPr sz="1100"/>
            </a:lvl3pPr>
            <a:lvl4pPr marL="538162" indent="-182562">
              <a:lnSpc>
                <a:spcPct val="120000"/>
              </a:lnSpc>
              <a:spcBef>
                <a:spcPts val="1800"/>
              </a:spcBef>
              <a:defRPr sz="1100"/>
            </a:lvl4pPr>
            <a:lvl5pPr marL="720725" indent="-182562">
              <a:lnSpc>
                <a:spcPct val="120000"/>
              </a:lnSpc>
              <a:spcBef>
                <a:spcPts val="1800"/>
              </a:spcBef>
              <a:buSzPct val="100000"/>
              <a:buChar char="▪"/>
              <a:defRPr sz="1100"/>
            </a:lvl5pPr>
          </a:lstStyle>
          <a:p>
            <a:r>
              <a:t>Klik om de modelstijlen te bewerken</a:t>
            </a:r>
          </a:p>
          <a:p>
            <a:pPr lvl="1"/>
            <a:r>
              <a:t>Tweede niveau</a:t>
            </a:r>
          </a:p>
          <a:p>
            <a:pPr lvl="2"/>
            <a:r>
              <a:t>Derde niveau</a:t>
            </a:r>
          </a:p>
          <a:p>
            <a:pPr lvl="3"/>
            <a:r>
              <a:t>Vierde niveau</a:t>
            </a:r>
          </a:p>
          <a:p>
            <a:pPr lvl="4"/>
            <a:r>
              <a:t>Vijfde niveau</a:t>
            </a:r>
          </a:p>
        </p:txBody>
      </p:sp>
      <p:sp>
        <p:nvSpPr>
          <p:cNvPr id="217" name="Shape 217"/>
          <p:cNvSpPr>
            <a:spLocks noGrp="1"/>
          </p:cNvSpPr>
          <p:nvPr>
            <p:ph type="body" sz="quarter" idx="13"/>
          </p:nvPr>
        </p:nvSpPr>
        <p:spPr>
          <a:xfrm>
            <a:off x="419099" y="824399"/>
            <a:ext cx="11364915" cy="371476"/>
          </a:xfrm>
          <a:prstGeom prst="rect">
            <a:avLst/>
          </a:prstGeom>
        </p:spPr>
        <p:txBody>
          <a:bodyPr anchor="ctr"/>
          <a:lstStyle/>
          <a:p>
            <a:endParaRPr/>
          </a:p>
        </p:txBody>
      </p:sp>
      <p:sp>
        <p:nvSpPr>
          <p:cNvPr id="218" name="Shape 218"/>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Leeg">
    <p:spTree>
      <p:nvGrpSpPr>
        <p:cNvPr id="1" name=""/>
        <p:cNvGrpSpPr/>
        <p:nvPr/>
      </p:nvGrpSpPr>
      <p:grpSpPr>
        <a:xfrm>
          <a:off x="0" y="0"/>
          <a:ext cx="0" cy="0"/>
          <a:chOff x="0" y="0"/>
          <a:chExt cx="0" cy="0"/>
        </a:xfrm>
      </p:grpSpPr>
      <p:sp>
        <p:nvSpPr>
          <p:cNvPr id="233" name="Shape 233"/>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3" name="Picture Placeholder 21"/>
          <p:cNvSpPr>
            <a:spLocks noGrp="1"/>
          </p:cNvSpPr>
          <p:nvPr>
            <p:ph type="pic" sz="quarter" idx="10"/>
          </p:nvPr>
        </p:nvSpPr>
        <p:spPr>
          <a:xfrm>
            <a:off x="5569178" y="-943897"/>
            <a:ext cx="7232421" cy="8643453"/>
          </a:xfrm>
          <a:custGeom>
            <a:avLst/>
            <a:gdLst>
              <a:gd name="connsiteX0" fmla="*/ 3007077 w 5771797"/>
              <a:gd name="connsiteY0" fmla="*/ 5910086 h 6897864"/>
              <a:gd name="connsiteX1" fmla="*/ 3167944 w 5771797"/>
              <a:gd name="connsiteY1" fmla="*/ 6070953 h 6897864"/>
              <a:gd name="connsiteX2" fmla="*/ 3007077 w 5771797"/>
              <a:gd name="connsiteY2" fmla="*/ 6231820 h 6897864"/>
              <a:gd name="connsiteX3" fmla="*/ 2846210 w 5771797"/>
              <a:gd name="connsiteY3" fmla="*/ 6070953 h 6897864"/>
              <a:gd name="connsiteX4" fmla="*/ 3007077 w 5771797"/>
              <a:gd name="connsiteY4" fmla="*/ 5910086 h 6897864"/>
              <a:gd name="connsiteX5" fmla="*/ 1482372 w 5771797"/>
              <a:gd name="connsiteY5" fmla="*/ 4192764 h 6897864"/>
              <a:gd name="connsiteX6" fmla="*/ 2834922 w 5771797"/>
              <a:gd name="connsiteY6" fmla="*/ 5545314 h 6897864"/>
              <a:gd name="connsiteX7" fmla="*/ 1482372 w 5771797"/>
              <a:gd name="connsiteY7" fmla="*/ 6897864 h 6897864"/>
              <a:gd name="connsiteX8" fmla="*/ 129822 w 5771797"/>
              <a:gd name="connsiteY8" fmla="*/ 5545314 h 6897864"/>
              <a:gd name="connsiteX9" fmla="*/ 1482372 w 5771797"/>
              <a:gd name="connsiteY9" fmla="*/ 4192764 h 6897864"/>
              <a:gd name="connsiteX10" fmla="*/ 3912835 w 5771797"/>
              <a:gd name="connsiteY10" fmla="*/ 4181475 h 6897864"/>
              <a:gd name="connsiteX11" fmla="*/ 4903435 w 5771797"/>
              <a:gd name="connsiteY11" fmla="*/ 5172075 h 6897864"/>
              <a:gd name="connsiteX12" fmla="*/ 3912835 w 5771797"/>
              <a:gd name="connsiteY12" fmla="*/ 6162675 h 6897864"/>
              <a:gd name="connsiteX13" fmla="*/ 2922235 w 5771797"/>
              <a:gd name="connsiteY13" fmla="*/ 5172075 h 6897864"/>
              <a:gd name="connsiteX14" fmla="*/ 3912835 w 5771797"/>
              <a:gd name="connsiteY14" fmla="*/ 4181475 h 6897864"/>
              <a:gd name="connsiteX15" fmla="*/ 4829882 w 5771797"/>
              <a:gd name="connsiteY15" fmla="*/ 4147608 h 6897864"/>
              <a:gd name="connsiteX16" fmla="*/ 4990749 w 5771797"/>
              <a:gd name="connsiteY16" fmla="*/ 4308475 h 6897864"/>
              <a:gd name="connsiteX17" fmla="*/ 4829882 w 5771797"/>
              <a:gd name="connsiteY17" fmla="*/ 4469342 h 6897864"/>
              <a:gd name="connsiteX18" fmla="*/ 4669015 w 5771797"/>
              <a:gd name="connsiteY18" fmla="*/ 4308475 h 6897864"/>
              <a:gd name="connsiteX19" fmla="*/ 4829882 w 5771797"/>
              <a:gd name="connsiteY19" fmla="*/ 4147608 h 6897864"/>
              <a:gd name="connsiteX20" fmla="*/ 4473222 w 5771797"/>
              <a:gd name="connsiteY20" fmla="*/ 3209395 h 6897864"/>
              <a:gd name="connsiteX21" fmla="*/ 4942329 w 5771797"/>
              <a:gd name="connsiteY21" fmla="*/ 3678502 h 6897864"/>
              <a:gd name="connsiteX22" fmla="*/ 4473222 w 5771797"/>
              <a:gd name="connsiteY22" fmla="*/ 4147609 h 6897864"/>
              <a:gd name="connsiteX23" fmla="*/ 4004115 w 5771797"/>
              <a:gd name="connsiteY23" fmla="*/ 3678502 h 6897864"/>
              <a:gd name="connsiteX24" fmla="*/ 4473222 w 5771797"/>
              <a:gd name="connsiteY24" fmla="*/ 3209395 h 6897864"/>
              <a:gd name="connsiteX25" fmla="*/ 676275 w 5771797"/>
              <a:gd name="connsiteY25" fmla="*/ 2930702 h 6897864"/>
              <a:gd name="connsiteX26" fmla="*/ 1352550 w 5771797"/>
              <a:gd name="connsiteY26" fmla="*/ 3606976 h 6897864"/>
              <a:gd name="connsiteX27" fmla="*/ 676275 w 5771797"/>
              <a:gd name="connsiteY27" fmla="*/ 4283251 h 6897864"/>
              <a:gd name="connsiteX28" fmla="*/ 0 w 5771797"/>
              <a:gd name="connsiteY28" fmla="*/ 3606976 h 6897864"/>
              <a:gd name="connsiteX29" fmla="*/ 676275 w 5771797"/>
              <a:gd name="connsiteY29" fmla="*/ 2930702 h 6897864"/>
              <a:gd name="connsiteX30" fmla="*/ 1052689 w 5771797"/>
              <a:gd name="connsiteY30" fmla="*/ 2504193 h 6897864"/>
              <a:gd name="connsiteX31" fmla="*/ 1213556 w 5771797"/>
              <a:gd name="connsiteY31" fmla="*/ 2665060 h 6897864"/>
              <a:gd name="connsiteX32" fmla="*/ 1052689 w 5771797"/>
              <a:gd name="connsiteY32" fmla="*/ 2825927 h 6897864"/>
              <a:gd name="connsiteX33" fmla="*/ 891822 w 5771797"/>
              <a:gd name="connsiteY33" fmla="*/ 2665060 h 6897864"/>
              <a:gd name="connsiteX34" fmla="*/ 1052689 w 5771797"/>
              <a:gd name="connsiteY34" fmla="*/ 2504193 h 6897864"/>
              <a:gd name="connsiteX35" fmla="*/ 2682522 w 5771797"/>
              <a:gd name="connsiteY35" fmla="*/ 1682927 h 6897864"/>
              <a:gd name="connsiteX36" fmla="*/ 4035072 w 5771797"/>
              <a:gd name="connsiteY36" fmla="*/ 3035476 h 6897864"/>
              <a:gd name="connsiteX37" fmla="*/ 2682522 w 5771797"/>
              <a:gd name="connsiteY37" fmla="*/ 4388026 h 6897864"/>
              <a:gd name="connsiteX38" fmla="*/ 1329972 w 5771797"/>
              <a:gd name="connsiteY38" fmla="*/ 3035476 h 6897864"/>
              <a:gd name="connsiteX39" fmla="*/ 2682522 w 5771797"/>
              <a:gd name="connsiteY39" fmla="*/ 1682927 h 6897864"/>
              <a:gd name="connsiteX40" fmla="*/ 4876447 w 5771797"/>
              <a:gd name="connsiteY40" fmla="*/ 1352728 h 6897864"/>
              <a:gd name="connsiteX41" fmla="*/ 5771797 w 5771797"/>
              <a:gd name="connsiteY41" fmla="*/ 2248078 h 6897864"/>
              <a:gd name="connsiteX42" fmla="*/ 4876447 w 5771797"/>
              <a:gd name="connsiteY42" fmla="*/ 3143427 h 6897864"/>
              <a:gd name="connsiteX43" fmla="*/ 3981097 w 5771797"/>
              <a:gd name="connsiteY43" fmla="*/ 2248078 h 6897864"/>
              <a:gd name="connsiteX44" fmla="*/ 4876447 w 5771797"/>
              <a:gd name="connsiteY44" fmla="*/ 1352728 h 6897864"/>
              <a:gd name="connsiteX45" fmla="*/ 2168260 w 5771797"/>
              <a:gd name="connsiteY45" fmla="*/ 733424 h 6897864"/>
              <a:gd name="connsiteX46" fmla="*/ 2637367 w 5771797"/>
              <a:gd name="connsiteY46" fmla="*/ 1202531 h 6897864"/>
              <a:gd name="connsiteX47" fmla="*/ 2168260 w 5771797"/>
              <a:gd name="connsiteY47" fmla="*/ 1671638 h 6897864"/>
              <a:gd name="connsiteX48" fmla="*/ 1699153 w 5771797"/>
              <a:gd name="connsiteY48" fmla="*/ 1202531 h 6897864"/>
              <a:gd name="connsiteX49" fmla="*/ 2168260 w 5771797"/>
              <a:gd name="connsiteY49" fmla="*/ 733424 h 6897864"/>
              <a:gd name="connsiteX50" fmla="*/ 2476500 w 5771797"/>
              <a:gd name="connsiteY50" fmla="*/ 411691 h 6897864"/>
              <a:gd name="connsiteX51" fmla="*/ 2637367 w 5771797"/>
              <a:gd name="connsiteY51" fmla="*/ 572558 h 6897864"/>
              <a:gd name="connsiteX52" fmla="*/ 2476500 w 5771797"/>
              <a:gd name="connsiteY52" fmla="*/ 733425 h 6897864"/>
              <a:gd name="connsiteX53" fmla="*/ 2315633 w 5771797"/>
              <a:gd name="connsiteY53" fmla="*/ 572558 h 6897864"/>
              <a:gd name="connsiteX54" fmla="*/ 2476500 w 5771797"/>
              <a:gd name="connsiteY54" fmla="*/ 411691 h 6897864"/>
              <a:gd name="connsiteX55" fmla="*/ 3577872 w 5771797"/>
              <a:gd name="connsiteY55" fmla="*/ 0 h 6897864"/>
              <a:gd name="connsiteX56" fmla="*/ 4473222 w 5771797"/>
              <a:gd name="connsiteY56" fmla="*/ 895349 h 6897864"/>
              <a:gd name="connsiteX57" fmla="*/ 3577872 w 5771797"/>
              <a:gd name="connsiteY57" fmla="*/ 1790699 h 6897864"/>
              <a:gd name="connsiteX58" fmla="*/ 2682522 w 5771797"/>
              <a:gd name="connsiteY58" fmla="*/ 895349 h 6897864"/>
              <a:gd name="connsiteX59" fmla="*/ 3577872 w 5771797"/>
              <a:gd name="connsiteY59" fmla="*/ 0 h 6897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771797" h="6897864">
                <a:moveTo>
                  <a:pt x="3007077" y="5910086"/>
                </a:moveTo>
                <a:cubicBezTo>
                  <a:pt x="3095921" y="5910086"/>
                  <a:pt x="3167944" y="5982109"/>
                  <a:pt x="3167944" y="6070953"/>
                </a:cubicBezTo>
                <a:cubicBezTo>
                  <a:pt x="3167944" y="6159797"/>
                  <a:pt x="3095921" y="6231820"/>
                  <a:pt x="3007077" y="6231820"/>
                </a:cubicBezTo>
                <a:cubicBezTo>
                  <a:pt x="2918233" y="6231820"/>
                  <a:pt x="2846210" y="6159797"/>
                  <a:pt x="2846210" y="6070953"/>
                </a:cubicBezTo>
                <a:cubicBezTo>
                  <a:pt x="2846210" y="5982109"/>
                  <a:pt x="2918233" y="5910086"/>
                  <a:pt x="3007077" y="5910086"/>
                </a:cubicBezTo>
                <a:close/>
                <a:moveTo>
                  <a:pt x="1482372" y="4192764"/>
                </a:moveTo>
                <a:cubicBezTo>
                  <a:pt x="2229365" y="4192764"/>
                  <a:pt x="2834922" y="4798321"/>
                  <a:pt x="2834922" y="5545314"/>
                </a:cubicBezTo>
                <a:cubicBezTo>
                  <a:pt x="2834922" y="6292307"/>
                  <a:pt x="2229365" y="6897864"/>
                  <a:pt x="1482372" y="6897864"/>
                </a:cubicBezTo>
                <a:cubicBezTo>
                  <a:pt x="735379" y="6897864"/>
                  <a:pt x="129822" y="6292307"/>
                  <a:pt x="129822" y="5545314"/>
                </a:cubicBezTo>
                <a:cubicBezTo>
                  <a:pt x="129822" y="4798321"/>
                  <a:pt x="735379" y="4192764"/>
                  <a:pt x="1482372" y="4192764"/>
                </a:cubicBezTo>
                <a:close/>
                <a:moveTo>
                  <a:pt x="3912835" y="4181475"/>
                </a:moveTo>
                <a:cubicBezTo>
                  <a:pt x="4459928" y="4181475"/>
                  <a:pt x="4903435" y="4624982"/>
                  <a:pt x="4903435" y="5172075"/>
                </a:cubicBezTo>
                <a:cubicBezTo>
                  <a:pt x="4903435" y="5719168"/>
                  <a:pt x="4459928" y="6162675"/>
                  <a:pt x="3912835" y="6162675"/>
                </a:cubicBezTo>
                <a:cubicBezTo>
                  <a:pt x="3365742" y="6162675"/>
                  <a:pt x="2922235" y="5719168"/>
                  <a:pt x="2922235" y="5172075"/>
                </a:cubicBezTo>
                <a:cubicBezTo>
                  <a:pt x="2922235" y="4624982"/>
                  <a:pt x="3365742" y="4181475"/>
                  <a:pt x="3912835" y="4181475"/>
                </a:cubicBezTo>
                <a:close/>
                <a:moveTo>
                  <a:pt x="4829882" y="4147608"/>
                </a:moveTo>
                <a:cubicBezTo>
                  <a:pt x="4918726" y="4147608"/>
                  <a:pt x="4990749" y="4219631"/>
                  <a:pt x="4990749" y="4308475"/>
                </a:cubicBezTo>
                <a:cubicBezTo>
                  <a:pt x="4990749" y="4397319"/>
                  <a:pt x="4918726" y="4469342"/>
                  <a:pt x="4829882" y="4469342"/>
                </a:cubicBezTo>
                <a:cubicBezTo>
                  <a:pt x="4741038" y="4469342"/>
                  <a:pt x="4669015" y="4397319"/>
                  <a:pt x="4669015" y="4308475"/>
                </a:cubicBezTo>
                <a:cubicBezTo>
                  <a:pt x="4669015" y="4219631"/>
                  <a:pt x="4741038" y="4147608"/>
                  <a:pt x="4829882" y="4147608"/>
                </a:cubicBezTo>
                <a:close/>
                <a:moveTo>
                  <a:pt x="4473222" y="3209395"/>
                </a:moveTo>
                <a:cubicBezTo>
                  <a:pt x="4732303" y="3209395"/>
                  <a:pt x="4942329" y="3419421"/>
                  <a:pt x="4942329" y="3678502"/>
                </a:cubicBezTo>
                <a:cubicBezTo>
                  <a:pt x="4942329" y="3937583"/>
                  <a:pt x="4732303" y="4147609"/>
                  <a:pt x="4473222" y="4147609"/>
                </a:cubicBezTo>
                <a:cubicBezTo>
                  <a:pt x="4214141" y="4147609"/>
                  <a:pt x="4004115" y="3937583"/>
                  <a:pt x="4004115" y="3678502"/>
                </a:cubicBezTo>
                <a:cubicBezTo>
                  <a:pt x="4004115" y="3419421"/>
                  <a:pt x="4214141" y="3209395"/>
                  <a:pt x="4473222" y="3209395"/>
                </a:cubicBezTo>
                <a:close/>
                <a:moveTo>
                  <a:pt x="676275" y="2930702"/>
                </a:moveTo>
                <a:cubicBezTo>
                  <a:pt x="1049771" y="2930702"/>
                  <a:pt x="1352550" y="3233480"/>
                  <a:pt x="1352550" y="3606976"/>
                </a:cubicBezTo>
                <a:cubicBezTo>
                  <a:pt x="1352550" y="3980472"/>
                  <a:pt x="1049771" y="4283251"/>
                  <a:pt x="676275" y="4283251"/>
                </a:cubicBezTo>
                <a:cubicBezTo>
                  <a:pt x="302779" y="4283251"/>
                  <a:pt x="0" y="3980472"/>
                  <a:pt x="0" y="3606976"/>
                </a:cubicBezTo>
                <a:cubicBezTo>
                  <a:pt x="0" y="3233480"/>
                  <a:pt x="302779" y="2930702"/>
                  <a:pt x="676275" y="2930702"/>
                </a:cubicBezTo>
                <a:close/>
                <a:moveTo>
                  <a:pt x="1052689" y="2504193"/>
                </a:moveTo>
                <a:cubicBezTo>
                  <a:pt x="1141533" y="2504193"/>
                  <a:pt x="1213556" y="2576216"/>
                  <a:pt x="1213556" y="2665060"/>
                </a:cubicBezTo>
                <a:cubicBezTo>
                  <a:pt x="1213556" y="2753904"/>
                  <a:pt x="1141533" y="2825927"/>
                  <a:pt x="1052689" y="2825927"/>
                </a:cubicBezTo>
                <a:cubicBezTo>
                  <a:pt x="963845" y="2825927"/>
                  <a:pt x="891822" y="2753904"/>
                  <a:pt x="891822" y="2665060"/>
                </a:cubicBezTo>
                <a:cubicBezTo>
                  <a:pt x="891822" y="2576216"/>
                  <a:pt x="963845" y="2504193"/>
                  <a:pt x="1052689" y="2504193"/>
                </a:cubicBezTo>
                <a:close/>
                <a:moveTo>
                  <a:pt x="2682522" y="1682927"/>
                </a:moveTo>
                <a:cubicBezTo>
                  <a:pt x="3429515" y="1682927"/>
                  <a:pt x="4035072" y="2288484"/>
                  <a:pt x="4035072" y="3035476"/>
                </a:cubicBezTo>
                <a:cubicBezTo>
                  <a:pt x="4035072" y="3782469"/>
                  <a:pt x="3429515" y="4388026"/>
                  <a:pt x="2682522" y="4388026"/>
                </a:cubicBezTo>
                <a:cubicBezTo>
                  <a:pt x="1935529" y="4388026"/>
                  <a:pt x="1329972" y="3782469"/>
                  <a:pt x="1329972" y="3035476"/>
                </a:cubicBezTo>
                <a:cubicBezTo>
                  <a:pt x="1329972" y="2288484"/>
                  <a:pt x="1935529" y="1682927"/>
                  <a:pt x="2682522" y="1682927"/>
                </a:cubicBezTo>
                <a:close/>
                <a:moveTo>
                  <a:pt x="4876447" y="1352728"/>
                </a:moveTo>
                <a:cubicBezTo>
                  <a:pt x="5370935" y="1352728"/>
                  <a:pt x="5771797" y="1753590"/>
                  <a:pt x="5771797" y="2248078"/>
                </a:cubicBezTo>
                <a:cubicBezTo>
                  <a:pt x="5771797" y="2742565"/>
                  <a:pt x="5370935" y="3143427"/>
                  <a:pt x="4876447" y="3143427"/>
                </a:cubicBezTo>
                <a:cubicBezTo>
                  <a:pt x="4381959" y="3143427"/>
                  <a:pt x="3981097" y="2742565"/>
                  <a:pt x="3981097" y="2248078"/>
                </a:cubicBezTo>
                <a:cubicBezTo>
                  <a:pt x="3981097" y="1753590"/>
                  <a:pt x="4381959" y="1352728"/>
                  <a:pt x="4876447" y="1352728"/>
                </a:cubicBezTo>
                <a:close/>
                <a:moveTo>
                  <a:pt x="2168260" y="733424"/>
                </a:moveTo>
                <a:cubicBezTo>
                  <a:pt x="2427341" y="733424"/>
                  <a:pt x="2637367" y="943450"/>
                  <a:pt x="2637367" y="1202531"/>
                </a:cubicBezTo>
                <a:cubicBezTo>
                  <a:pt x="2637367" y="1461612"/>
                  <a:pt x="2427341" y="1671638"/>
                  <a:pt x="2168260" y="1671638"/>
                </a:cubicBezTo>
                <a:cubicBezTo>
                  <a:pt x="1909179" y="1671638"/>
                  <a:pt x="1699153" y="1461612"/>
                  <a:pt x="1699153" y="1202531"/>
                </a:cubicBezTo>
                <a:cubicBezTo>
                  <a:pt x="1699153" y="943450"/>
                  <a:pt x="1909179" y="733424"/>
                  <a:pt x="2168260" y="733424"/>
                </a:cubicBezTo>
                <a:close/>
                <a:moveTo>
                  <a:pt x="2476500" y="411691"/>
                </a:moveTo>
                <a:cubicBezTo>
                  <a:pt x="2565344" y="411691"/>
                  <a:pt x="2637367" y="483714"/>
                  <a:pt x="2637367" y="572558"/>
                </a:cubicBezTo>
                <a:cubicBezTo>
                  <a:pt x="2637367" y="661402"/>
                  <a:pt x="2565344" y="733425"/>
                  <a:pt x="2476500" y="733425"/>
                </a:cubicBezTo>
                <a:cubicBezTo>
                  <a:pt x="2387656" y="733425"/>
                  <a:pt x="2315633" y="661402"/>
                  <a:pt x="2315633" y="572558"/>
                </a:cubicBezTo>
                <a:cubicBezTo>
                  <a:pt x="2315633" y="483714"/>
                  <a:pt x="2387656" y="411691"/>
                  <a:pt x="2476500" y="411691"/>
                </a:cubicBezTo>
                <a:close/>
                <a:moveTo>
                  <a:pt x="3577872" y="0"/>
                </a:moveTo>
                <a:cubicBezTo>
                  <a:pt x="4072360" y="0"/>
                  <a:pt x="4473222" y="400861"/>
                  <a:pt x="4473222" y="895349"/>
                </a:cubicBezTo>
                <a:cubicBezTo>
                  <a:pt x="4473222" y="1389837"/>
                  <a:pt x="4072360" y="1790699"/>
                  <a:pt x="3577872" y="1790699"/>
                </a:cubicBezTo>
                <a:cubicBezTo>
                  <a:pt x="3083384" y="1790699"/>
                  <a:pt x="2682522" y="1389837"/>
                  <a:pt x="2682522" y="895349"/>
                </a:cubicBezTo>
                <a:cubicBezTo>
                  <a:pt x="2682522" y="400861"/>
                  <a:pt x="3083384" y="0"/>
                  <a:pt x="3577872" y="0"/>
                </a:cubicBezTo>
                <a:close/>
              </a:path>
            </a:pathLst>
          </a:custGeom>
        </p:spPr>
        <p:txBody>
          <a:bodyPr wrap="square">
            <a:noAutofit/>
          </a:bodyPr>
          <a:lstStyle/>
          <a:p>
            <a:endParaRPr lang="fr-CA"/>
          </a:p>
        </p:txBody>
      </p:sp>
    </p:spTree>
    <p:extLst>
      <p:ext uri="{BB962C8B-B14F-4D97-AF65-F5344CB8AC3E}">
        <p14:creationId xmlns:p14="http://schemas.microsoft.com/office/powerpoint/2010/main" val="1703165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Afbeelding breed - tekst onder">
    <p:spTree>
      <p:nvGrpSpPr>
        <p:cNvPr id="1" name=""/>
        <p:cNvGrpSpPr/>
        <p:nvPr/>
      </p:nvGrpSpPr>
      <p:grpSpPr>
        <a:xfrm>
          <a:off x="0" y="0"/>
          <a:ext cx="0" cy="0"/>
          <a:chOff x="0" y="0"/>
          <a:chExt cx="0" cy="0"/>
        </a:xfrm>
      </p:grpSpPr>
      <p:sp>
        <p:nvSpPr>
          <p:cNvPr id="44" name="Shape 44"/>
          <p:cNvSpPr>
            <a:spLocks noGrp="1"/>
          </p:cNvSpPr>
          <p:nvPr>
            <p:ph type="title"/>
          </p:nvPr>
        </p:nvSpPr>
        <p:spPr>
          <a:prstGeom prst="rect">
            <a:avLst/>
          </a:prstGeom>
        </p:spPr>
        <p:txBody>
          <a:bodyPr/>
          <a:lstStyle/>
          <a:p>
            <a:r>
              <a:t>Titel</a:t>
            </a:r>
          </a:p>
        </p:txBody>
      </p:sp>
      <p:sp>
        <p:nvSpPr>
          <p:cNvPr id="45" name="Shape 45"/>
          <p:cNvSpPr>
            <a:spLocks noGrp="1"/>
          </p:cNvSpPr>
          <p:nvPr>
            <p:ph type="body" sz="quarter" idx="1"/>
          </p:nvPr>
        </p:nvSpPr>
        <p:spPr>
          <a:xfrm>
            <a:off x="407989" y="4080933"/>
            <a:ext cx="3402011" cy="2119842"/>
          </a:xfrm>
          <a:prstGeom prst="rect">
            <a:avLst/>
          </a:prstGeom>
        </p:spPr>
        <p:txBody>
          <a:bodyPr/>
          <a:lstStyle>
            <a:lvl1pPr>
              <a:defRPr sz="1400"/>
            </a:lvl1pPr>
            <a:lvl2pPr marL="182562" indent="-182562">
              <a:defRPr sz="1400"/>
            </a:lvl2pPr>
            <a:lvl3pPr marL="355600" indent="-173037">
              <a:defRPr sz="1400"/>
            </a:lvl3pPr>
            <a:lvl4pPr marL="538162" indent="-182562">
              <a:defRPr sz="1400"/>
            </a:lvl4pPr>
            <a:lvl5pPr marL="720725" indent="-182562">
              <a:buSzPct val="100000"/>
              <a:buChar char="▪"/>
              <a:defRPr sz="1400"/>
            </a:lvl5pPr>
          </a:lstStyle>
          <a:p>
            <a:r>
              <a:t>Klik om de modelstijlen te bewerken</a:t>
            </a:r>
          </a:p>
          <a:p>
            <a:pPr lvl="1"/>
            <a:r>
              <a:t>Tweede niveau</a:t>
            </a:r>
          </a:p>
          <a:p>
            <a:pPr lvl="2"/>
            <a:r>
              <a:t>Derde niveau</a:t>
            </a:r>
          </a:p>
          <a:p>
            <a:pPr lvl="3"/>
            <a:r>
              <a:t>Vierde niveau</a:t>
            </a:r>
          </a:p>
          <a:p>
            <a:pPr lvl="4"/>
            <a:r>
              <a:t>Vijfde niveau</a:t>
            </a:r>
          </a:p>
        </p:txBody>
      </p:sp>
      <p:sp>
        <p:nvSpPr>
          <p:cNvPr id="46" name="Shape 46"/>
          <p:cNvSpPr>
            <a:spLocks noGrp="1"/>
          </p:cNvSpPr>
          <p:nvPr>
            <p:ph type="body" sz="quarter" idx="13"/>
          </p:nvPr>
        </p:nvSpPr>
        <p:spPr>
          <a:xfrm>
            <a:off x="419099" y="825182"/>
            <a:ext cx="11364915" cy="371476"/>
          </a:xfrm>
          <a:prstGeom prst="rect">
            <a:avLst/>
          </a:prstGeom>
        </p:spPr>
        <p:txBody>
          <a:bodyPr anchor="ctr"/>
          <a:lstStyle/>
          <a:p>
            <a:endParaRPr/>
          </a:p>
        </p:txBody>
      </p:sp>
      <p:sp>
        <p:nvSpPr>
          <p:cNvPr id="47" name="Shape 47"/>
          <p:cNvSpPr>
            <a:spLocks noGrp="1"/>
          </p:cNvSpPr>
          <p:nvPr>
            <p:ph type="pic" sz="half" idx="14"/>
          </p:nvPr>
        </p:nvSpPr>
        <p:spPr>
          <a:xfrm>
            <a:off x="0" y="1484312"/>
            <a:ext cx="12192000" cy="2444221"/>
          </a:xfrm>
          <a:prstGeom prst="rect">
            <a:avLst/>
          </a:prstGeom>
        </p:spPr>
        <p:txBody>
          <a:bodyPr lIns="91439" tIns="45719" rIns="91439" bIns="45719">
            <a:noAutofit/>
          </a:bodyPr>
          <a:lstStyle/>
          <a:p>
            <a:endParaRPr/>
          </a:p>
        </p:txBody>
      </p:sp>
      <p:sp>
        <p:nvSpPr>
          <p:cNvPr id="48" name="Shape 48"/>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3 afbeeldingen en tekst">
    <p:spTree>
      <p:nvGrpSpPr>
        <p:cNvPr id="1" name=""/>
        <p:cNvGrpSpPr/>
        <p:nvPr/>
      </p:nvGrpSpPr>
      <p:grpSpPr>
        <a:xfrm>
          <a:off x="0" y="0"/>
          <a:ext cx="0" cy="0"/>
          <a:chOff x="0" y="0"/>
          <a:chExt cx="0" cy="0"/>
        </a:xfrm>
      </p:grpSpPr>
      <p:sp>
        <p:nvSpPr>
          <p:cNvPr id="55" name="Shape 55"/>
          <p:cNvSpPr>
            <a:spLocks noGrp="1"/>
          </p:cNvSpPr>
          <p:nvPr>
            <p:ph type="title"/>
          </p:nvPr>
        </p:nvSpPr>
        <p:spPr>
          <a:prstGeom prst="rect">
            <a:avLst/>
          </a:prstGeom>
        </p:spPr>
        <p:txBody>
          <a:bodyPr/>
          <a:lstStyle>
            <a:lvl1pPr>
              <a:defRPr>
                <a:solidFill>
                  <a:schemeClr val="accent1"/>
                </a:solidFill>
              </a:defRPr>
            </a:lvl1pPr>
          </a:lstStyle>
          <a:p>
            <a:r>
              <a:t>Titel</a:t>
            </a:r>
          </a:p>
        </p:txBody>
      </p:sp>
      <p:sp>
        <p:nvSpPr>
          <p:cNvPr id="56" name="Shape 56"/>
          <p:cNvSpPr>
            <a:spLocks noGrp="1"/>
          </p:cNvSpPr>
          <p:nvPr>
            <p:ph type="body" sz="quarter" idx="1"/>
          </p:nvPr>
        </p:nvSpPr>
        <p:spPr>
          <a:xfrm>
            <a:off x="407989" y="4190050"/>
            <a:ext cx="3402011" cy="2014203"/>
          </a:xfrm>
          <a:prstGeom prst="rect">
            <a:avLst/>
          </a:prstGeom>
        </p:spPr>
        <p:txBody>
          <a:bodyPr/>
          <a:lstStyle>
            <a:lvl1pPr>
              <a:spcBef>
                <a:spcPts val="600"/>
              </a:spcBef>
              <a:defRPr sz="1000"/>
            </a:lvl1pPr>
            <a:lvl2pPr marL="182562" indent="-182562">
              <a:spcBef>
                <a:spcPts val="600"/>
              </a:spcBef>
              <a:defRPr sz="1000"/>
            </a:lvl2pPr>
            <a:lvl3pPr marL="355600" indent="-173037">
              <a:spcBef>
                <a:spcPts val="600"/>
              </a:spcBef>
              <a:defRPr sz="1000"/>
            </a:lvl3pPr>
            <a:lvl4pPr marL="538162" indent="-182562">
              <a:spcBef>
                <a:spcPts val="600"/>
              </a:spcBef>
              <a:defRPr sz="1000"/>
            </a:lvl4pPr>
            <a:lvl5pPr marL="720725" indent="-182562">
              <a:spcBef>
                <a:spcPts val="600"/>
              </a:spcBef>
              <a:buSzPct val="100000"/>
              <a:buChar char="▪"/>
              <a:defRPr sz="1000"/>
            </a:lvl5pPr>
          </a:lstStyle>
          <a:p>
            <a:r>
              <a:t>Klik om de modelstijlen te bewerken</a:t>
            </a:r>
          </a:p>
          <a:p>
            <a:pPr lvl="1"/>
            <a:r>
              <a:t>Tweede niveau</a:t>
            </a:r>
          </a:p>
          <a:p>
            <a:pPr lvl="2"/>
            <a:r>
              <a:t>Derde niveau</a:t>
            </a:r>
          </a:p>
          <a:p>
            <a:pPr lvl="3"/>
            <a:r>
              <a:t>Vierde niveau</a:t>
            </a:r>
          </a:p>
          <a:p>
            <a:pPr lvl="4"/>
            <a:r>
              <a:t>Vijfde niveau</a:t>
            </a:r>
          </a:p>
        </p:txBody>
      </p:sp>
      <p:sp>
        <p:nvSpPr>
          <p:cNvPr id="57" name="Shape 57"/>
          <p:cNvSpPr>
            <a:spLocks noGrp="1"/>
          </p:cNvSpPr>
          <p:nvPr>
            <p:ph type="body" sz="quarter" idx="13"/>
          </p:nvPr>
        </p:nvSpPr>
        <p:spPr>
          <a:xfrm>
            <a:off x="419099" y="825182"/>
            <a:ext cx="11364915" cy="371476"/>
          </a:xfrm>
          <a:prstGeom prst="rect">
            <a:avLst/>
          </a:prstGeom>
        </p:spPr>
        <p:txBody>
          <a:bodyPr anchor="ctr"/>
          <a:lstStyle/>
          <a:p>
            <a:endParaRPr/>
          </a:p>
        </p:txBody>
      </p:sp>
      <p:sp>
        <p:nvSpPr>
          <p:cNvPr id="58" name="Shape 58"/>
          <p:cNvSpPr>
            <a:spLocks noGrp="1"/>
          </p:cNvSpPr>
          <p:nvPr>
            <p:ph type="pic" sz="quarter" idx="14"/>
          </p:nvPr>
        </p:nvSpPr>
        <p:spPr>
          <a:xfrm>
            <a:off x="419098" y="2501269"/>
            <a:ext cx="3413123" cy="1171672"/>
          </a:xfrm>
          <a:prstGeom prst="rect">
            <a:avLst/>
          </a:prstGeom>
        </p:spPr>
        <p:txBody>
          <a:bodyPr lIns="91439" tIns="45719" rIns="91439" bIns="45719">
            <a:noAutofit/>
          </a:bodyPr>
          <a:lstStyle/>
          <a:p>
            <a:endParaRPr/>
          </a:p>
        </p:txBody>
      </p:sp>
      <p:sp>
        <p:nvSpPr>
          <p:cNvPr id="59" name="Shape 59"/>
          <p:cNvSpPr>
            <a:spLocks noGrp="1"/>
          </p:cNvSpPr>
          <p:nvPr>
            <p:ph type="pic" sz="quarter" idx="15"/>
          </p:nvPr>
        </p:nvSpPr>
        <p:spPr>
          <a:xfrm>
            <a:off x="4394994" y="2501269"/>
            <a:ext cx="3413123" cy="1171672"/>
          </a:xfrm>
          <a:prstGeom prst="rect">
            <a:avLst/>
          </a:prstGeom>
        </p:spPr>
        <p:txBody>
          <a:bodyPr lIns="91439" tIns="45719" rIns="91439" bIns="45719">
            <a:noAutofit/>
          </a:bodyPr>
          <a:lstStyle/>
          <a:p>
            <a:endParaRPr/>
          </a:p>
        </p:txBody>
      </p:sp>
      <p:sp>
        <p:nvSpPr>
          <p:cNvPr id="60" name="Shape 60"/>
          <p:cNvSpPr>
            <a:spLocks noGrp="1"/>
          </p:cNvSpPr>
          <p:nvPr>
            <p:ph type="pic" sz="quarter" idx="16"/>
          </p:nvPr>
        </p:nvSpPr>
        <p:spPr>
          <a:xfrm>
            <a:off x="8370891" y="2501269"/>
            <a:ext cx="3413122" cy="1171672"/>
          </a:xfrm>
          <a:prstGeom prst="rect">
            <a:avLst/>
          </a:prstGeom>
        </p:spPr>
        <p:txBody>
          <a:bodyPr lIns="91439" tIns="45719" rIns="91439" bIns="45719">
            <a:noAutofit/>
          </a:bodyPr>
          <a:lstStyle/>
          <a:p>
            <a:endParaRPr/>
          </a:p>
        </p:txBody>
      </p:sp>
      <p:sp>
        <p:nvSpPr>
          <p:cNvPr id="61" name="Shape 61"/>
          <p:cNvSpPr>
            <a:spLocks noGrp="1"/>
          </p:cNvSpPr>
          <p:nvPr>
            <p:ph type="body" sz="quarter" idx="17"/>
          </p:nvPr>
        </p:nvSpPr>
        <p:spPr>
          <a:xfrm>
            <a:off x="407988" y="1484312"/>
            <a:ext cx="7399336" cy="814388"/>
          </a:xfrm>
          <a:prstGeom prst="rect">
            <a:avLst/>
          </a:prstGeom>
        </p:spPr>
        <p:txBody>
          <a:bodyPr/>
          <a:lstStyle/>
          <a:p>
            <a:pPr>
              <a:defRPr sz="1200"/>
            </a:pPr>
            <a:endParaRPr/>
          </a:p>
        </p:txBody>
      </p:sp>
      <p:sp>
        <p:nvSpPr>
          <p:cNvPr id="62" name="Shape 62"/>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3 kolommen">
    <p:spTree>
      <p:nvGrpSpPr>
        <p:cNvPr id="1" name=""/>
        <p:cNvGrpSpPr/>
        <p:nvPr/>
      </p:nvGrpSpPr>
      <p:grpSpPr>
        <a:xfrm>
          <a:off x="0" y="0"/>
          <a:ext cx="0" cy="0"/>
          <a:chOff x="0" y="0"/>
          <a:chExt cx="0" cy="0"/>
        </a:xfrm>
      </p:grpSpPr>
      <p:sp>
        <p:nvSpPr>
          <p:cNvPr id="69" name="Shape 69"/>
          <p:cNvSpPr>
            <a:spLocks noGrp="1"/>
          </p:cNvSpPr>
          <p:nvPr>
            <p:ph type="title"/>
          </p:nvPr>
        </p:nvSpPr>
        <p:spPr>
          <a:prstGeom prst="rect">
            <a:avLst/>
          </a:prstGeom>
        </p:spPr>
        <p:txBody>
          <a:bodyPr/>
          <a:lstStyle/>
          <a:p>
            <a:r>
              <a:t>Titel</a:t>
            </a:r>
          </a:p>
        </p:txBody>
      </p:sp>
      <p:sp>
        <p:nvSpPr>
          <p:cNvPr id="70" name="Shape 70"/>
          <p:cNvSpPr>
            <a:spLocks noGrp="1"/>
          </p:cNvSpPr>
          <p:nvPr>
            <p:ph type="body" sz="half" idx="1"/>
          </p:nvPr>
        </p:nvSpPr>
        <p:spPr>
          <a:xfrm>
            <a:off x="407987" y="1484312"/>
            <a:ext cx="3600002" cy="4716462"/>
          </a:xfrm>
          <a:prstGeom prst="rect">
            <a:avLst/>
          </a:prstGeom>
        </p:spPr>
        <p:txBody>
          <a:bodyPr/>
          <a:lstStyle>
            <a:lvl1pPr>
              <a:lnSpc>
                <a:spcPct val="120000"/>
              </a:lnSpc>
              <a:spcBef>
                <a:spcPts val="1800"/>
              </a:spcBef>
              <a:defRPr sz="1100"/>
            </a:lvl1pPr>
            <a:lvl2pPr marL="182562" indent="-182562">
              <a:lnSpc>
                <a:spcPct val="120000"/>
              </a:lnSpc>
              <a:spcBef>
                <a:spcPts val="1800"/>
              </a:spcBef>
              <a:defRPr sz="1100"/>
            </a:lvl2pPr>
            <a:lvl3pPr marL="355600" indent="-173037">
              <a:lnSpc>
                <a:spcPct val="120000"/>
              </a:lnSpc>
              <a:spcBef>
                <a:spcPts val="1800"/>
              </a:spcBef>
              <a:defRPr sz="1100"/>
            </a:lvl3pPr>
            <a:lvl4pPr marL="538162" indent="-182562">
              <a:lnSpc>
                <a:spcPct val="120000"/>
              </a:lnSpc>
              <a:spcBef>
                <a:spcPts val="1800"/>
              </a:spcBef>
              <a:defRPr sz="1100"/>
            </a:lvl4pPr>
            <a:lvl5pPr marL="720725" indent="-182562">
              <a:lnSpc>
                <a:spcPct val="120000"/>
              </a:lnSpc>
              <a:spcBef>
                <a:spcPts val="1800"/>
              </a:spcBef>
              <a:buSzPct val="100000"/>
              <a:buChar char="▪"/>
              <a:defRPr sz="1100"/>
            </a:lvl5pPr>
          </a:lstStyle>
          <a:p>
            <a:r>
              <a:t>Klik om de modelstijlen te bewerken</a:t>
            </a:r>
          </a:p>
          <a:p>
            <a:pPr lvl="1"/>
            <a:r>
              <a:t>Tweede niveau</a:t>
            </a:r>
          </a:p>
          <a:p>
            <a:pPr lvl="2"/>
            <a:r>
              <a:t>Derde niveau</a:t>
            </a:r>
          </a:p>
          <a:p>
            <a:pPr lvl="3"/>
            <a:r>
              <a:t>Vierde niveau</a:t>
            </a:r>
          </a:p>
          <a:p>
            <a:pPr lvl="4"/>
            <a:r>
              <a:t>Vijfde niveau</a:t>
            </a:r>
          </a:p>
        </p:txBody>
      </p:sp>
      <p:sp>
        <p:nvSpPr>
          <p:cNvPr id="71" name="Shape 71"/>
          <p:cNvSpPr>
            <a:spLocks noGrp="1"/>
          </p:cNvSpPr>
          <p:nvPr>
            <p:ph type="body" sz="quarter" idx="13"/>
          </p:nvPr>
        </p:nvSpPr>
        <p:spPr>
          <a:xfrm>
            <a:off x="419099" y="825182"/>
            <a:ext cx="11364915" cy="371476"/>
          </a:xfrm>
          <a:prstGeom prst="rect">
            <a:avLst/>
          </a:prstGeom>
        </p:spPr>
        <p:txBody>
          <a:bodyPr anchor="ctr"/>
          <a:lstStyle/>
          <a:p>
            <a:endParaRPr/>
          </a:p>
        </p:txBody>
      </p:sp>
      <p:sp>
        <p:nvSpPr>
          <p:cNvPr id="72" name="Shape 72"/>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3 kolommen trackrecord">
    <p:spTree>
      <p:nvGrpSpPr>
        <p:cNvPr id="1" name=""/>
        <p:cNvGrpSpPr/>
        <p:nvPr/>
      </p:nvGrpSpPr>
      <p:grpSpPr>
        <a:xfrm>
          <a:off x="0" y="0"/>
          <a:ext cx="0" cy="0"/>
          <a:chOff x="0" y="0"/>
          <a:chExt cx="0" cy="0"/>
        </a:xfrm>
      </p:grpSpPr>
      <p:sp>
        <p:nvSpPr>
          <p:cNvPr id="79" name="Shape 79"/>
          <p:cNvSpPr>
            <a:spLocks noGrp="1"/>
          </p:cNvSpPr>
          <p:nvPr>
            <p:ph type="title"/>
          </p:nvPr>
        </p:nvSpPr>
        <p:spPr>
          <a:prstGeom prst="rect">
            <a:avLst/>
          </a:prstGeom>
        </p:spPr>
        <p:txBody>
          <a:bodyPr/>
          <a:lstStyle/>
          <a:p>
            <a:r>
              <a:t>Titel</a:t>
            </a:r>
          </a:p>
        </p:txBody>
      </p:sp>
      <p:sp>
        <p:nvSpPr>
          <p:cNvPr id="80" name="Shape 80"/>
          <p:cNvSpPr>
            <a:spLocks noGrp="1"/>
          </p:cNvSpPr>
          <p:nvPr>
            <p:ph type="body" sz="half" idx="1"/>
          </p:nvPr>
        </p:nvSpPr>
        <p:spPr>
          <a:xfrm>
            <a:off x="407987" y="1484312"/>
            <a:ext cx="3600002" cy="4716462"/>
          </a:xfrm>
          <a:prstGeom prst="rect">
            <a:avLst/>
          </a:prstGeom>
        </p:spPr>
        <p:txBody>
          <a:bodyPr/>
          <a:lstStyle>
            <a:lvl1pPr>
              <a:lnSpc>
                <a:spcPct val="95000"/>
              </a:lnSpc>
              <a:defRPr sz="1100"/>
            </a:lvl1pPr>
            <a:lvl2pPr marL="182562" indent="-182562">
              <a:lnSpc>
                <a:spcPct val="95000"/>
              </a:lnSpc>
              <a:defRPr sz="1100"/>
            </a:lvl2pPr>
            <a:lvl3pPr marL="355600" indent="-173037">
              <a:lnSpc>
                <a:spcPct val="95000"/>
              </a:lnSpc>
              <a:defRPr sz="1100"/>
            </a:lvl3pPr>
            <a:lvl4pPr marL="538162" indent="-182562">
              <a:lnSpc>
                <a:spcPct val="95000"/>
              </a:lnSpc>
              <a:defRPr sz="1100"/>
            </a:lvl4pPr>
            <a:lvl5pPr marL="720725" indent="-182562">
              <a:lnSpc>
                <a:spcPct val="95000"/>
              </a:lnSpc>
              <a:buSzPct val="100000"/>
              <a:buChar char="▪"/>
              <a:defRPr sz="1100"/>
            </a:lvl5pPr>
          </a:lstStyle>
          <a:p>
            <a:r>
              <a:t>Klik om de modelstijlen te bewerken</a:t>
            </a:r>
          </a:p>
          <a:p>
            <a:pPr lvl="1"/>
            <a:r>
              <a:t>Tweede niveau</a:t>
            </a:r>
          </a:p>
          <a:p>
            <a:pPr lvl="2"/>
            <a:r>
              <a:t>Derde niveau</a:t>
            </a:r>
          </a:p>
          <a:p>
            <a:pPr lvl="3"/>
            <a:r>
              <a:t>Vierde niveau</a:t>
            </a:r>
          </a:p>
          <a:p>
            <a:pPr lvl="4"/>
            <a:r>
              <a:t>Vijfde niveau</a:t>
            </a:r>
          </a:p>
        </p:txBody>
      </p:sp>
      <p:sp>
        <p:nvSpPr>
          <p:cNvPr id="81" name="Shape 81"/>
          <p:cNvSpPr>
            <a:spLocks noGrp="1"/>
          </p:cNvSpPr>
          <p:nvPr>
            <p:ph type="body" sz="quarter" idx="13"/>
          </p:nvPr>
        </p:nvSpPr>
        <p:spPr>
          <a:xfrm>
            <a:off x="419099" y="825182"/>
            <a:ext cx="11364915" cy="371476"/>
          </a:xfrm>
          <a:prstGeom prst="rect">
            <a:avLst/>
          </a:prstGeom>
        </p:spPr>
        <p:txBody>
          <a:bodyPr anchor="ctr"/>
          <a:lstStyle/>
          <a:p>
            <a:endParaRPr/>
          </a:p>
        </p:txBody>
      </p:sp>
      <p:sp>
        <p:nvSpPr>
          <p:cNvPr id="82" name="Shape 82"/>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CV - 1">
    <p:spTree>
      <p:nvGrpSpPr>
        <p:cNvPr id="1" name=""/>
        <p:cNvGrpSpPr/>
        <p:nvPr/>
      </p:nvGrpSpPr>
      <p:grpSpPr>
        <a:xfrm>
          <a:off x="0" y="0"/>
          <a:ext cx="0" cy="0"/>
          <a:chOff x="0" y="0"/>
          <a:chExt cx="0" cy="0"/>
        </a:xfrm>
      </p:grpSpPr>
      <p:sp>
        <p:nvSpPr>
          <p:cNvPr id="89" name="Shape 89"/>
          <p:cNvSpPr>
            <a:spLocks noGrp="1"/>
          </p:cNvSpPr>
          <p:nvPr>
            <p:ph type="body" sz="quarter" idx="1"/>
          </p:nvPr>
        </p:nvSpPr>
        <p:spPr>
          <a:xfrm>
            <a:off x="2018581" y="2446561"/>
            <a:ext cx="9765435" cy="283863"/>
          </a:xfrm>
          <a:prstGeom prst="rect">
            <a:avLst/>
          </a:prstGeom>
        </p:spPr>
        <p:txBody>
          <a:bodyPr anchor="ctr"/>
          <a:lstStyle>
            <a:lvl1pPr>
              <a:defRPr sz="1100">
                <a:solidFill>
                  <a:schemeClr val="accent1"/>
                </a:solidFill>
              </a:defRPr>
            </a:lvl1pPr>
          </a:lstStyle>
          <a:p>
            <a:r>
              <a:t>Klik om de modelstijlen te bewerken</a:t>
            </a:r>
          </a:p>
        </p:txBody>
      </p:sp>
      <p:sp>
        <p:nvSpPr>
          <p:cNvPr id="90" name="Shape 90"/>
          <p:cNvSpPr>
            <a:spLocks noGrp="1"/>
          </p:cNvSpPr>
          <p:nvPr>
            <p:ph type="pic" sz="quarter" idx="13"/>
          </p:nvPr>
        </p:nvSpPr>
        <p:spPr>
          <a:xfrm>
            <a:off x="407987" y="846137"/>
            <a:ext cx="1305609" cy="1515986"/>
          </a:xfrm>
          <a:prstGeom prst="rect">
            <a:avLst/>
          </a:prstGeom>
        </p:spPr>
        <p:txBody>
          <a:bodyPr lIns="91439" tIns="45719" rIns="91439" bIns="45719">
            <a:noAutofit/>
          </a:bodyPr>
          <a:lstStyle/>
          <a:p>
            <a:endParaRPr/>
          </a:p>
        </p:txBody>
      </p:sp>
      <p:sp>
        <p:nvSpPr>
          <p:cNvPr id="91" name="Shape 91"/>
          <p:cNvSpPr>
            <a:spLocks noGrp="1"/>
          </p:cNvSpPr>
          <p:nvPr>
            <p:ph type="body" sz="quarter" idx="14"/>
          </p:nvPr>
        </p:nvSpPr>
        <p:spPr>
          <a:xfrm>
            <a:off x="2018580" y="2730424"/>
            <a:ext cx="9765436" cy="246698"/>
          </a:xfrm>
          <a:prstGeom prst="rect">
            <a:avLst/>
          </a:prstGeom>
        </p:spPr>
        <p:txBody>
          <a:bodyPr anchor="ctr"/>
          <a:lstStyle/>
          <a:p>
            <a:pPr>
              <a:defRPr sz="1000">
                <a:solidFill>
                  <a:schemeClr val="accent2"/>
                </a:solidFill>
              </a:defRPr>
            </a:pPr>
            <a:endParaRPr/>
          </a:p>
        </p:txBody>
      </p:sp>
      <p:sp>
        <p:nvSpPr>
          <p:cNvPr id="92" name="Shape 92"/>
          <p:cNvSpPr/>
          <p:nvPr/>
        </p:nvSpPr>
        <p:spPr>
          <a:xfrm>
            <a:off x="2018580" y="3047093"/>
            <a:ext cx="9765435" cy="1"/>
          </a:xfrm>
          <a:prstGeom prst="line">
            <a:avLst/>
          </a:prstGeom>
          <a:ln w="3175">
            <a:solidFill>
              <a:srgbClr val="BFBFBF"/>
            </a:solidFill>
            <a:miter/>
          </a:ln>
        </p:spPr>
        <p:txBody>
          <a:bodyPr lIns="45719" rIns="45719"/>
          <a:lstStyle/>
          <a:p>
            <a:endParaRPr/>
          </a:p>
        </p:txBody>
      </p:sp>
      <p:sp>
        <p:nvSpPr>
          <p:cNvPr id="93" name="Shape 93"/>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CV - 2">
    <p:spTree>
      <p:nvGrpSpPr>
        <p:cNvPr id="1" name=""/>
        <p:cNvGrpSpPr/>
        <p:nvPr/>
      </p:nvGrpSpPr>
      <p:grpSpPr>
        <a:xfrm>
          <a:off x="0" y="0"/>
          <a:ext cx="0" cy="0"/>
          <a:chOff x="0" y="0"/>
          <a:chExt cx="0" cy="0"/>
        </a:xfrm>
      </p:grpSpPr>
      <p:sp>
        <p:nvSpPr>
          <p:cNvPr id="100" name="Shape 100"/>
          <p:cNvSpPr>
            <a:spLocks noGrp="1"/>
          </p:cNvSpPr>
          <p:nvPr>
            <p:ph type="body" sz="quarter" idx="1"/>
          </p:nvPr>
        </p:nvSpPr>
        <p:spPr>
          <a:xfrm>
            <a:off x="407987" y="2078261"/>
            <a:ext cx="5294075" cy="283863"/>
          </a:xfrm>
          <a:prstGeom prst="rect">
            <a:avLst/>
          </a:prstGeom>
        </p:spPr>
        <p:txBody>
          <a:bodyPr anchor="ctr"/>
          <a:lstStyle>
            <a:lvl1pPr>
              <a:defRPr sz="1100">
                <a:solidFill>
                  <a:schemeClr val="accent1"/>
                </a:solidFill>
              </a:defRPr>
            </a:lvl1pPr>
          </a:lstStyle>
          <a:p>
            <a:r>
              <a:t>Klik om de modelstijlen te bewerken</a:t>
            </a:r>
          </a:p>
        </p:txBody>
      </p:sp>
      <p:sp>
        <p:nvSpPr>
          <p:cNvPr id="101" name="Shape 101"/>
          <p:cNvSpPr>
            <a:spLocks noGrp="1"/>
          </p:cNvSpPr>
          <p:nvPr>
            <p:ph type="pic" sz="quarter" idx="13"/>
          </p:nvPr>
        </p:nvSpPr>
        <p:spPr>
          <a:xfrm>
            <a:off x="407987" y="846138"/>
            <a:ext cx="1039458" cy="1206949"/>
          </a:xfrm>
          <a:prstGeom prst="rect">
            <a:avLst/>
          </a:prstGeom>
        </p:spPr>
        <p:txBody>
          <a:bodyPr lIns="91439" tIns="45719" rIns="91439" bIns="45719">
            <a:noAutofit/>
          </a:bodyPr>
          <a:lstStyle/>
          <a:p>
            <a:endParaRPr/>
          </a:p>
        </p:txBody>
      </p:sp>
      <p:sp>
        <p:nvSpPr>
          <p:cNvPr id="102" name="Shape 102"/>
          <p:cNvSpPr>
            <a:spLocks noGrp="1"/>
          </p:cNvSpPr>
          <p:nvPr>
            <p:ph type="body" sz="quarter" idx="14"/>
          </p:nvPr>
        </p:nvSpPr>
        <p:spPr>
          <a:xfrm>
            <a:off x="407986" y="2362124"/>
            <a:ext cx="5294076" cy="246698"/>
          </a:xfrm>
          <a:prstGeom prst="rect">
            <a:avLst/>
          </a:prstGeom>
        </p:spPr>
        <p:txBody>
          <a:bodyPr anchor="ctr"/>
          <a:lstStyle/>
          <a:p>
            <a:pPr>
              <a:defRPr sz="1000">
                <a:solidFill>
                  <a:schemeClr val="accent2"/>
                </a:solidFill>
              </a:defRPr>
            </a:pPr>
            <a:endParaRPr/>
          </a:p>
        </p:txBody>
      </p:sp>
      <p:sp>
        <p:nvSpPr>
          <p:cNvPr id="103" name="Shape 103"/>
          <p:cNvSpPr/>
          <p:nvPr/>
        </p:nvSpPr>
        <p:spPr>
          <a:xfrm>
            <a:off x="407985" y="2678793"/>
            <a:ext cx="5294076" cy="1"/>
          </a:xfrm>
          <a:prstGeom prst="line">
            <a:avLst/>
          </a:prstGeom>
          <a:ln w="3175">
            <a:solidFill>
              <a:srgbClr val="BFBFBF"/>
            </a:solidFill>
            <a:miter/>
          </a:ln>
        </p:spPr>
        <p:txBody>
          <a:bodyPr lIns="45719" rIns="45719"/>
          <a:lstStyle/>
          <a:p>
            <a:endParaRPr/>
          </a:p>
        </p:txBody>
      </p:sp>
      <p:sp>
        <p:nvSpPr>
          <p:cNvPr id="104" name="Shape 104"/>
          <p:cNvSpPr>
            <a:spLocks noGrp="1"/>
          </p:cNvSpPr>
          <p:nvPr>
            <p:ph type="body" sz="quarter" idx="15"/>
          </p:nvPr>
        </p:nvSpPr>
        <p:spPr>
          <a:xfrm>
            <a:off x="6489939" y="2078261"/>
            <a:ext cx="5294075" cy="283863"/>
          </a:xfrm>
          <a:prstGeom prst="rect">
            <a:avLst/>
          </a:prstGeom>
        </p:spPr>
        <p:txBody>
          <a:bodyPr anchor="ctr"/>
          <a:lstStyle/>
          <a:p>
            <a:pPr>
              <a:defRPr sz="1100">
                <a:solidFill>
                  <a:schemeClr val="accent1"/>
                </a:solidFill>
              </a:defRPr>
            </a:pPr>
            <a:endParaRPr/>
          </a:p>
        </p:txBody>
      </p:sp>
      <p:sp>
        <p:nvSpPr>
          <p:cNvPr id="105" name="Shape 105"/>
          <p:cNvSpPr>
            <a:spLocks noGrp="1"/>
          </p:cNvSpPr>
          <p:nvPr>
            <p:ph type="pic" sz="quarter" idx="16"/>
          </p:nvPr>
        </p:nvSpPr>
        <p:spPr>
          <a:xfrm>
            <a:off x="6489939" y="846138"/>
            <a:ext cx="1039458" cy="1206949"/>
          </a:xfrm>
          <a:prstGeom prst="rect">
            <a:avLst/>
          </a:prstGeom>
        </p:spPr>
        <p:txBody>
          <a:bodyPr lIns="91439" tIns="45719" rIns="91439" bIns="45719">
            <a:noAutofit/>
          </a:bodyPr>
          <a:lstStyle/>
          <a:p>
            <a:endParaRPr/>
          </a:p>
        </p:txBody>
      </p:sp>
      <p:sp>
        <p:nvSpPr>
          <p:cNvPr id="106" name="Shape 106"/>
          <p:cNvSpPr>
            <a:spLocks noGrp="1"/>
          </p:cNvSpPr>
          <p:nvPr>
            <p:ph type="body" sz="quarter" idx="17"/>
          </p:nvPr>
        </p:nvSpPr>
        <p:spPr>
          <a:xfrm>
            <a:off x="6489939" y="2362124"/>
            <a:ext cx="5294075" cy="246698"/>
          </a:xfrm>
          <a:prstGeom prst="rect">
            <a:avLst/>
          </a:prstGeom>
        </p:spPr>
        <p:txBody>
          <a:bodyPr anchor="ctr"/>
          <a:lstStyle/>
          <a:p>
            <a:pPr>
              <a:defRPr sz="1000">
                <a:solidFill>
                  <a:schemeClr val="accent2"/>
                </a:solidFill>
              </a:defRPr>
            </a:pPr>
            <a:endParaRPr/>
          </a:p>
        </p:txBody>
      </p:sp>
      <p:sp>
        <p:nvSpPr>
          <p:cNvPr id="107" name="Shape 107"/>
          <p:cNvSpPr/>
          <p:nvPr/>
        </p:nvSpPr>
        <p:spPr>
          <a:xfrm>
            <a:off x="6489937" y="2678793"/>
            <a:ext cx="5294075" cy="1"/>
          </a:xfrm>
          <a:prstGeom prst="line">
            <a:avLst/>
          </a:prstGeom>
          <a:ln w="3175">
            <a:solidFill>
              <a:srgbClr val="BFBFBF"/>
            </a:solidFill>
            <a:miter/>
          </a:ln>
        </p:spPr>
        <p:txBody>
          <a:bodyPr lIns="45719" rIns="45719"/>
          <a:lstStyle/>
          <a:p>
            <a:endParaRPr/>
          </a:p>
        </p:txBody>
      </p:sp>
      <p:sp>
        <p:nvSpPr>
          <p:cNvPr id="108" name="Shape 108"/>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V - 3">
    <p:spTree>
      <p:nvGrpSpPr>
        <p:cNvPr id="1" name=""/>
        <p:cNvGrpSpPr/>
        <p:nvPr/>
      </p:nvGrpSpPr>
      <p:grpSpPr>
        <a:xfrm>
          <a:off x="0" y="0"/>
          <a:ext cx="0" cy="0"/>
          <a:chOff x="0" y="0"/>
          <a:chExt cx="0" cy="0"/>
        </a:xfrm>
      </p:grpSpPr>
      <p:sp>
        <p:nvSpPr>
          <p:cNvPr id="115" name="Shape 115"/>
          <p:cNvSpPr>
            <a:spLocks noGrp="1"/>
          </p:cNvSpPr>
          <p:nvPr>
            <p:ph type="body" sz="quarter" idx="1"/>
          </p:nvPr>
        </p:nvSpPr>
        <p:spPr>
          <a:xfrm>
            <a:off x="407987" y="2078261"/>
            <a:ext cx="3508405" cy="283863"/>
          </a:xfrm>
          <a:prstGeom prst="rect">
            <a:avLst/>
          </a:prstGeom>
        </p:spPr>
        <p:txBody>
          <a:bodyPr anchor="ctr"/>
          <a:lstStyle>
            <a:lvl1pPr>
              <a:defRPr sz="1100">
                <a:solidFill>
                  <a:schemeClr val="accent1"/>
                </a:solidFill>
              </a:defRPr>
            </a:lvl1pPr>
          </a:lstStyle>
          <a:p>
            <a:r>
              <a:t>Klik om de modelstijlen te bewerken</a:t>
            </a:r>
          </a:p>
        </p:txBody>
      </p:sp>
      <p:sp>
        <p:nvSpPr>
          <p:cNvPr id="116" name="Shape 116"/>
          <p:cNvSpPr>
            <a:spLocks noGrp="1"/>
          </p:cNvSpPr>
          <p:nvPr>
            <p:ph type="pic" sz="quarter" idx="13"/>
          </p:nvPr>
        </p:nvSpPr>
        <p:spPr>
          <a:xfrm>
            <a:off x="407987" y="846138"/>
            <a:ext cx="1039458" cy="1206949"/>
          </a:xfrm>
          <a:prstGeom prst="rect">
            <a:avLst/>
          </a:prstGeom>
        </p:spPr>
        <p:txBody>
          <a:bodyPr lIns="91439" tIns="45719" rIns="91439" bIns="45719">
            <a:noAutofit/>
          </a:bodyPr>
          <a:lstStyle/>
          <a:p>
            <a:endParaRPr/>
          </a:p>
        </p:txBody>
      </p:sp>
      <p:sp>
        <p:nvSpPr>
          <p:cNvPr id="117" name="Shape 117"/>
          <p:cNvSpPr>
            <a:spLocks noGrp="1"/>
          </p:cNvSpPr>
          <p:nvPr>
            <p:ph type="body" sz="quarter" idx="14"/>
          </p:nvPr>
        </p:nvSpPr>
        <p:spPr>
          <a:xfrm>
            <a:off x="407986" y="2362124"/>
            <a:ext cx="3508406" cy="246698"/>
          </a:xfrm>
          <a:prstGeom prst="rect">
            <a:avLst/>
          </a:prstGeom>
        </p:spPr>
        <p:txBody>
          <a:bodyPr anchor="ctr"/>
          <a:lstStyle/>
          <a:p>
            <a:pPr>
              <a:defRPr sz="1000">
                <a:solidFill>
                  <a:schemeClr val="accent2"/>
                </a:solidFill>
              </a:defRPr>
            </a:pPr>
            <a:endParaRPr/>
          </a:p>
        </p:txBody>
      </p:sp>
      <p:sp>
        <p:nvSpPr>
          <p:cNvPr id="118" name="Shape 118"/>
          <p:cNvSpPr/>
          <p:nvPr/>
        </p:nvSpPr>
        <p:spPr>
          <a:xfrm>
            <a:off x="407985" y="2678793"/>
            <a:ext cx="3508406" cy="1"/>
          </a:xfrm>
          <a:prstGeom prst="line">
            <a:avLst/>
          </a:prstGeom>
          <a:ln w="3175">
            <a:solidFill>
              <a:srgbClr val="BFBFBF"/>
            </a:solidFill>
            <a:miter/>
          </a:ln>
        </p:spPr>
        <p:txBody>
          <a:bodyPr lIns="45719" rIns="45719"/>
          <a:lstStyle/>
          <a:p>
            <a:endParaRPr/>
          </a:p>
        </p:txBody>
      </p:sp>
      <p:sp>
        <p:nvSpPr>
          <p:cNvPr id="119" name="Shape 119"/>
          <p:cNvSpPr>
            <a:spLocks noGrp="1"/>
          </p:cNvSpPr>
          <p:nvPr>
            <p:ph type="body" sz="quarter" idx="15"/>
          </p:nvPr>
        </p:nvSpPr>
        <p:spPr>
          <a:xfrm>
            <a:off x="4341796" y="2078261"/>
            <a:ext cx="3508406" cy="283863"/>
          </a:xfrm>
          <a:prstGeom prst="rect">
            <a:avLst/>
          </a:prstGeom>
        </p:spPr>
        <p:txBody>
          <a:bodyPr anchor="ctr"/>
          <a:lstStyle/>
          <a:p>
            <a:pPr>
              <a:defRPr sz="1100">
                <a:solidFill>
                  <a:schemeClr val="accent1"/>
                </a:solidFill>
              </a:defRPr>
            </a:pPr>
            <a:endParaRPr/>
          </a:p>
        </p:txBody>
      </p:sp>
      <p:sp>
        <p:nvSpPr>
          <p:cNvPr id="120" name="Shape 120"/>
          <p:cNvSpPr>
            <a:spLocks noGrp="1"/>
          </p:cNvSpPr>
          <p:nvPr>
            <p:ph type="pic" sz="quarter" idx="16"/>
          </p:nvPr>
        </p:nvSpPr>
        <p:spPr>
          <a:xfrm>
            <a:off x="4341798" y="846138"/>
            <a:ext cx="1039458" cy="1206949"/>
          </a:xfrm>
          <a:prstGeom prst="rect">
            <a:avLst/>
          </a:prstGeom>
        </p:spPr>
        <p:txBody>
          <a:bodyPr lIns="91439" tIns="45719" rIns="91439" bIns="45719">
            <a:noAutofit/>
          </a:bodyPr>
          <a:lstStyle/>
          <a:p>
            <a:endParaRPr/>
          </a:p>
        </p:txBody>
      </p:sp>
      <p:sp>
        <p:nvSpPr>
          <p:cNvPr id="121" name="Shape 121"/>
          <p:cNvSpPr>
            <a:spLocks noGrp="1"/>
          </p:cNvSpPr>
          <p:nvPr>
            <p:ph type="body" sz="quarter" idx="17"/>
          </p:nvPr>
        </p:nvSpPr>
        <p:spPr>
          <a:xfrm>
            <a:off x="4341796" y="2362124"/>
            <a:ext cx="3508406" cy="246698"/>
          </a:xfrm>
          <a:prstGeom prst="rect">
            <a:avLst/>
          </a:prstGeom>
        </p:spPr>
        <p:txBody>
          <a:bodyPr anchor="ctr"/>
          <a:lstStyle/>
          <a:p>
            <a:pPr>
              <a:defRPr sz="1000">
                <a:solidFill>
                  <a:schemeClr val="accent2"/>
                </a:solidFill>
              </a:defRPr>
            </a:pPr>
            <a:endParaRPr/>
          </a:p>
        </p:txBody>
      </p:sp>
      <p:sp>
        <p:nvSpPr>
          <p:cNvPr id="122" name="Shape 122"/>
          <p:cNvSpPr/>
          <p:nvPr/>
        </p:nvSpPr>
        <p:spPr>
          <a:xfrm>
            <a:off x="4341795" y="2678793"/>
            <a:ext cx="3508405" cy="1"/>
          </a:xfrm>
          <a:prstGeom prst="line">
            <a:avLst/>
          </a:prstGeom>
          <a:ln w="3175">
            <a:solidFill>
              <a:srgbClr val="BFBFBF"/>
            </a:solidFill>
            <a:miter/>
          </a:ln>
        </p:spPr>
        <p:txBody>
          <a:bodyPr lIns="45719" rIns="45719"/>
          <a:lstStyle/>
          <a:p>
            <a:endParaRPr/>
          </a:p>
        </p:txBody>
      </p:sp>
      <p:sp>
        <p:nvSpPr>
          <p:cNvPr id="123" name="Shape 123"/>
          <p:cNvSpPr>
            <a:spLocks noGrp="1"/>
          </p:cNvSpPr>
          <p:nvPr>
            <p:ph type="body" sz="quarter" idx="18"/>
          </p:nvPr>
        </p:nvSpPr>
        <p:spPr>
          <a:xfrm>
            <a:off x="8275604" y="2078261"/>
            <a:ext cx="3508405" cy="283863"/>
          </a:xfrm>
          <a:prstGeom prst="rect">
            <a:avLst/>
          </a:prstGeom>
        </p:spPr>
        <p:txBody>
          <a:bodyPr anchor="ctr"/>
          <a:lstStyle/>
          <a:p>
            <a:pPr>
              <a:defRPr sz="1100">
                <a:solidFill>
                  <a:schemeClr val="accent1"/>
                </a:solidFill>
              </a:defRPr>
            </a:pPr>
            <a:endParaRPr/>
          </a:p>
        </p:txBody>
      </p:sp>
      <p:sp>
        <p:nvSpPr>
          <p:cNvPr id="124" name="Shape 124"/>
          <p:cNvSpPr>
            <a:spLocks noGrp="1"/>
          </p:cNvSpPr>
          <p:nvPr>
            <p:ph type="pic" sz="quarter" idx="19"/>
          </p:nvPr>
        </p:nvSpPr>
        <p:spPr>
          <a:xfrm>
            <a:off x="8275605" y="846138"/>
            <a:ext cx="1039458" cy="1206949"/>
          </a:xfrm>
          <a:prstGeom prst="rect">
            <a:avLst/>
          </a:prstGeom>
        </p:spPr>
        <p:txBody>
          <a:bodyPr lIns="91439" tIns="45719" rIns="91439" bIns="45719">
            <a:noAutofit/>
          </a:bodyPr>
          <a:lstStyle/>
          <a:p>
            <a:endParaRPr/>
          </a:p>
        </p:txBody>
      </p:sp>
      <p:sp>
        <p:nvSpPr>
          <p:cNvPr id="125" name="Shape 125"/>
          <p:cNvSpPr>
            <a:spLocks noGrp="1"/>
          </p:cNvSpPr>
          <p:nvPr>
            <p:ph type="body" sz="quarter" idx="20"/>
          </p:nvPr>
        </p:nvSpPr>
        <p:spPr>
          <a:xfrm>
            <a:off x="8275604" y="2362124"/>
            <a:ext cx="3508405" cy="246698"/>
          </a:xfrm>
          <a:prstGeom prst="rect">
            <a:avLst/>
          </a:prstGeom>
        </p:spPr>
        <p:txBody>
          <a:bodyPr anchor="ctr"/>
          <a:lstStyle/>
          <a:p>
            <a:pPr>
              <a:defRPr sz="1000">
                <a:solidFill>
                  <a:schemeClr val="accent2"/>
                </a:solidFill>
              </a:defRPr>
            </a:pPr>
            <a:endParaRPr/>
          </a:p>
        </p:txBody>
      </p:sp>
      <p:sp>
        <p:nvSpPr>
          <p:cNvPr id="126" name="Shape 126"/>
          <p:cNvSpPr/>
          <p:nvPr/>
        </p:nvSpPr>
        <p:spPr>
          <a:xfrm>
            <a:off x="8275604" y="2678793"/>
            <a:ext cx="3508405" cy="1"/>
          </a:xfrm>
          <a:prstGeom prst="line">
            <a:avLst/>
          </a:prstGeom>
          <a:ln w="3175">
            <a:solidFill>
              <a:srgbClr val="BFBFBF"/>
            </a:solidFill>
            <a:miter/>
          </a:ln>
        </p:spPr>
        <p:txBody>
          <a:bodyPr lIns="45719" rIns="45719"/>
          <a:lstStyle/>
          <a:p>
            <a:endParaRPr/>
          </a:p>
        </p:txBody>
      </p:sp>
      <p:sp>
        <p:nvSpPr>
          <p:cNvPr id="127" name="Shape 127"/>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CV - 4">
    <p:spTree>
      <p:nvGrpSpPr>
        <p:cNvPr id="1" name=""/>
        <p:cNvGrpSpPr/>
        <p:nvPr/>
      </p:nvGrpSpPr>
      <p:grpSpPr>
        <a:xfrm>
          <a:off x="0" y="0"/>
          <a:ext cx="0" cy="0"/>
          <a:chOff x="0" y="0"/>
          <a:chExt cx="0" cy="0"/>
        </a:xfrm>
      </p:grpSpPr>
      <p:sp>
        <p:nvSpPr>
          <p:cNvPr id="134" name="Shape 134"/>
          <p:cNvSpPr>
            <a:spLocks noGrp="1"/>
          </p:cNvSpPr>
          <p:nvPr>
            <p:ph type="body" sz="quarter" idx="1"/>
          </p:nvPr>
        </p:nvSpPr>
        <p:spPr>
          <a:xfrm>
            <a:off x="407987" y="2078261"/>
            <a:ext cx="2724800" cy="283863"/>
          </a:xfrm>
          <a:prstGeom prst="rect">
            <a:avLst/>
          </a:prstGeom>
        </p:spPr>
        <p:txBody>
          <a:bodyPr anchor="ctr"/>
          <a:lstStyle>
            <a:lvl1pPr>
              <a:defRPr sz="1100">
                <a:solidFill>
                  <a:schemeClr val="accent1"/>
                </a:solidFill>
              </a:defRPr>
            </a:lvl1pPr>
          </a:lstStyle>
          <a:p>
            <a:r>
              <a:t>Klik om de modelstijlen te bewerken</a:t>
            </a:r>
          </a:p>
        </p:txBody>
      </p:sp>
      <p:sp>
        <p:nvSpPr>
          <p:cNvPr id="135" name="Shape 135"/>
          <p:cNvSpPr>
            <a:spLocks noGrp="1"/>
          </p:cNvSpPr>
          <p:nvPr>
            <p:ph type="pic" sz="quarter" idx="13"/>
          </p:nvPr>
        </p:nvSpPr>
        <p:spPr>
          <a:xfrm>
            <a:off x="407987" y="846138"/>
            <a:ext cx="1039458" cy="1206949"/>
          </a:xfrm>
          <a:prstGeom prst="rect">
            <a:avLst/>
          </a:prstGeom>
        </p:spPr>
        <p:txBody>
          <a:bodyPr lIns="91439" tIns="45719" rIns="91439" bIns="45719">
            <a:noAutofit/>
          </a:bodyPr>
          <a:lstStyle/>
          <a:p>
            <a:endParaRPr/>
          </a:p>
        </p:txBody>
      </p:sp>
      <p:sp>
        <p:nvSpPr>
          <p:cNvPr id="136" name="Shape 136"/>
          <p:cNvSpPr>
            <a:spLocks noGrp="1"/>
          </p:cNvSpPr>
          <p:nvPr>
            <p:ph type="body" sz="quarter" idx="14"/>
          </p:nvPr>
        </p:nvSpPr>
        <p:spPr>
          <a:xfrm>
            <a:off x="407987" y="2362124"/>
            <a:ext cx="2724799" cy="246698"/>
          </a:xfrm>
          <a:prstGeom prst="rect">
            <a:avLst/>
          </a:prstGeom>
        </p:spPr>
        <p:txBody>
          <a:bodyPr anchor="ctr"/>
          <a:lstStyle/>
          <a:p>
            <a:pPr>
              <a:defRPr sz="1000">
                <a:solidFill>
                  <a:schemeClr val="accent2"/>
                </a:solidFill>
              </a:defRPr>
            </a:pPr>
            <a:endParaRPr/>
          </a:p>
        </p:txBody>
      </p:sp>
      <p:sp>
        <p:nvSpPr>
          <p:cNvPr id="137" name="Shape 137"/>
          <p:cNvSpPr/>
          <p:nvPr/>
        </p:nvSpPr>
        <p:spPr>
          <a:xfrm>
            <a:off x="407985" y="2678793"/>
            <a:ext cx="2724800" cy="1"/>
          </a:xfrm>
          <a:prstGeom prst="line">
            <a:avLst/>
          </a:prstGeom>
          <a:ln w="3175">
            <a:solidFill>
              <a:srgbClr val="BFBFBF"/>
            </a:solidFill>
            <a:miter/>
          </a:ln>
        </p:spPr>
        <p:txBody>
          <a:bodyPr lIns="45719" rIns="45719"/>
          <a:lstStyle/>
          <a:p>
            <a:endParaRPr/>
          </a:p>
        </p:txBody>
      </p:sp>
      <p:sp>
        <p:nvSpPr>
          <p:cNvPr id="138" name="Shape 138"/>
          <p:cNvSpPr>
            <a:spLocks noGrp="1"/>
          </p:cNvSpPr>
          <p:nvPr>
            <p:ph type="body" sz="quarter" idx="15"/>
          </p:nvPr>
        </p:nvSpPr>
        <p:spPr>
          <a:xfrm>
            <a:off x="3291730" y="2078261"/>
            <a:ext cx="2724799" cy="283863"/>
          </a:xfrm>
          <a:prstGeom prst="rect">
            <a:avLst/>
          </a:prstGeom>
        </p:spPr>
        <p:txBody>
          <a:bodyPr anchor="ctr"/>
          <a:lstStyle/>
          <a:p>
            <a:pPr>
              <a:defRPr sz="1100">
                <a:solidFill>
                  <a:schemeClr val="accent1"/>
                </a:solidFill>
              </a:defRPr>
            </a:pPr>
            <a:endParaRPr/>
          </a:p>
        </p:txBody>
      </p:sp>
      <p:sp>
        <p:nvSpPr>
          <p:cNvPr id="139" name="Shape 139"/>
          <p:cNvSpPr>
            <a:spLocks noGrp="1"/>
          </p:cNvSpPr>
          <p:nvPr>
            <p:ph type="pic" sz="quarter" idx="16"/>
          </p:nvPr>
        </p:nvSpPr>
        <p:spPr>
          <a:xfrm>
            <a:off x="3291730" y="846138"/>
            <a:ext cx="1039458" cy="1206949"/>
          </a:xfrm>
          <a:prstGeom prst="rect">
            <a:avLst/>
          </a:prstGeom>
        </p:spPr>
        <p:txBody>
          <a:bodyPr lIns="91439" tIns="45719" rIns="91439" bIns="45719">
            <a:noAutofit/>
          </a:bodyPr>
          <a:lstStyle/>
          <a:p>
            <a:endParaRPr/>
          </a:p>
        </p:txBody>
      </p:sp>
      <p:sp>
        <p:nvSpPr>
          <p:cNvPr id="140" name="Shape 140"/>
          <p:cNvSpPr>
            <a:spLocks noGrp="1"/>
          </p:cNvSpPr>
          <p:nvPr>
            <p:ph type="body" sz="quarter" idx="17"/>
          </p:nvPr>
        </p:nvSpPr>
        <p:spPr>
          <a:xfrm>
            <a:off x="3291730" y="2362124"/>
            <a:ext cx="2724799" cy="246698"/>
          </a:xfrm>
          <a:prstGeom prst="rect">
            <a:avLst/>
          </a:prstGeom>
        </p:spPr>
        <p:txBody>
          <a:bodyPr anchor="ctr"/>
          <a:lstStyle/>
          <a:p>
            <a:pPr>
              <a:defRPr sz="1000">
                <a:solidFill>
                  <a:schemeClr val="accent2"/>
                </a:solidFill>
              </a:defRPr>
            </a:pPr>
            <a:endParaRPr/>
          </a:p>
        </p:txBody>
      </p:sp>
      <p:sp>
        <p:nvSpPr>
          <p:cNvPr id="141" name="Shape 141"/>
          <p:cNvSpPr/>
          <p:nvPr/>
        </p:nvSpPr>
        <p:spPr>
          <a:xfrm>
            <a:off x="3291730" y="2678793"/>
            <a:ext cx="2724799" cy="1"/>
          </a:xfrm>
          <a:prstGeom prst="line">
            <a:avLst/>
          </a:prstGeom>
          <a:ln w="3175">
            <a:solidFill>
              <a:srgbClr val="BFBFBF"/>
            </a:solidFill>
            <a:miter/>
          </a:ln>
        </p:spPr>
        <p:txBody>
          <a:bodyPr lIns="45719" rIns="45719"/>
          <a:lstStyle/>
          <a:p>
            <a:endParaRPr/>
          </a:p>
        </p:txBody>
      </p:sp>
      <p:sp>
        <p:nvSpPr>
          <p:cNvPr id="142" name="Shape 142"/>
          <p:cNvSpPr>
            <a:spLocks noGrp="1"/>
          </p:cNvSpPr>
          <p:nvPr>
            <p:ph type="body" sz="quarter" idx="18"/>
          </p:nvPr>
        </p:nvSpPr>
        <p:spPr>
          <a:xfrm>
            <a:off x="6175473" y="2078261"/>
            <a:ext cx="2724799" cy="283863"/>
          </a:xfrm>
          <a:prstGeom prst="rect">
            <a:avLst/>
          </a:prstGeom>
        </p:spPr>
        <p:txBody>
          <a:bodyPr anchor="ctr"/>
          <a:lstStyle/>
          <a:p>
            <a:pPr>
              <a:defRPr sz="1100">
                <a:solidFill>
                  <a:schemeClr val="accent1"/>
                </a:solidFill>
              </a:defRPr>
            </a:pPr>
            <a:endParaRPr/>
          </a:p>
        </p:txBody>
      </p:sp>
      <p:sp>
        <p:nvSpPr>
          <p:cNvPr id="143" name="Shape 143"/>
          <p:cNvSpPr>
            <a:spLocks noGrp="1"/>
          </p:cNvSpPr>
          <p:nvPr>
            <p:ph type="pic" sz="quarter" idx="19"/>
          </p:nvPr>
        </p:nvSpPr>
        <p:spPr>
          <a:xfrm>
            <a:off x="6175473" y="846138"/>
            <a:ext cx="1039458" cy="1206949"/>
          </a:xfrm>
          <a:prstGeom prst="rect">
            <a:avLst/>
          </a:prstGeom>
        </p:spPr>
        <p:txBody>
          <a:bodyPr lIns="91439" tIns="45719" rIns="91439" bIns="45719">
            <a:noAutofit/>
          </a:bodyPr>
          <a:lstStyle/>
          <a:p>
            <a:endParaRPr/>
          </a:p>
        </p:txBody>
      </p:sp>
      <p:sp>
        <p:nvSpPr>
          <p:cNvPr id="144" name="Shape 144"/>
          <p:cNvSpPr>
            <a:spLocks noGrp="1"/>
          </p:cNvSpPr>
          <p:nvPr>
            <p:ph type="body" sz="quarter" idx="20"/>
          </p:nvPr>
        </p:nvSpPr>
        <p:spPr>
          <a:xfrm>
            <a:off x="6175473" y="2362124"/>
            <a:ext cx="2724799" cy="246698"/>
          </a:xfrm>
          <a:prstGeom prst="rect">
            <a:avLst/>
          </a:prstGeom>
        </p:spPr>
        <p:txBody>
          <a:bodyPr anchor="ctr"/>
          <a:lstStyle/>
          <a:p>
            <a:pPr>
              <a:defRPr sz="1000">
                <a:solidFill>
                  <a:schemeClr val="accent2"/>
                </a:solidFill>
              </a:defRPr>
            </a:pPr>
            <a:endParaRPr/>
          </a:p>
        </p:txBody>
      </p:sp>
      <p:sp>
        <p:nvSpPr>
          <p:cNvPr id="145" name="Shape 145"/>
          <p:cNvSpPr/>
          <p:nvPr/>
        </p:nvSpPr>
        <p:spPr>
          <a:xfrm>
            <a:off x="6175473" y="2678793"/>
            <a:ext cx="2724799" cy="1"/>
          </a:xfrm>
          <a:prstGeom prst="line">
            <a:avLst/>
          </a:prstGeom>
          <a:ln w="3175">
            <a:solidFill>
              <a:srgbClr val="BFBFBF"/>
            </a:solidFill>
            <a:miter/>
          </a:ln>
        </p:spPr>
        <p:txBody>
          <a:bodyPr lIns="45719" rIns="45719"/>
          <a:lstStyle/>
          <a:p>
            <a:endParaRPr/>
          </a:p>
        </p:txBody>
      </p:sp>
      <p:sp>
        <p:nvSpPr>
          <p:cNvPr id="146" name="Shape 146"/>
          <p:cNvSpPr>
            <a:spLocks noGrp="1"/>
          </p:cNvSpPr>
          <p:nvPr>
            <p:ph type="body" sz="quarter" idx="21"/>
          </p:nvPr>
        </p:nvSpPr>
        <p:spPr>
          <a:xfrm>
            <a:off x="9059216" y="2078261"/>
            <a:ext cx="2724799" cy="283863"/>
          </a:xfrm>
          <a:prstGeom prst="rect">
            <a:avLst/>
          </a:prstGeom>
        </p:spPr>
        <p:txBody>
          <a:bodyPr anchor="ctr"/>
          <a:lstStyle/>
          <a:p>
            <a:pPr>
              <a:defRPr sz="1100">
                <a:solidFill>
                  <a:schemeClr val="accent1"/>
                </a:solidFill>
              </a:defRPr>
            </a:pPr>
            <a:endParaRPr/>
          </a:p>
        </p:txBody>
      </p:sp>
      <p:sp>
        <p:nvSpPr>
          <p:cNvPr id="147" name="Shape 147"/>
          <p:cNvSpPr>
            <a:spLocks noGrp="1"/>
          </p:cNvSpPr>
          <p:nvPr>
            <p:ph type="pic" sz="quarter" idx="22"/>
          </p:nvPr>
        </p:nvSpPr>
        <p:spPr>
          <a:xfrm>
            <a:off x="9059216" y="846138"/>
            <a:ext cx="1039458" cy="1206949"/>
          </a:xfrm>
          <a:prstGeom prst="rect">
            <a:avLst/>
          </a:prstGeom>
        </p:spPr>
        <p:txBody>
          <a:bodyPr lIns="91439" tIns="45719" rIns="91439" bIns="45719">
            <a:noAutofit/>
          </a:bodyPr>
          <a:lstStyle/>
          <a:p>
            <a:endParaRPr/>
          </a:p>
        </p:txBody>
      </p:sp>
      <p:sp>
        <p:nvSpPr>
          <p:cNvPr id="148" name="Shape 148"/>
          <p:cNvSpPr>
            <a:spLocks noGrp="1"/>
          </p:cNvSpPr>
          <p:nvPr>
            <p:ph type="body" sz="quarter" idx="23"/>
          </p:nvPr>
        </p:nvSpPr>
        <p:spPr>
          <a:xfrm>
            <a:off x="9059216" y="2362124"/>
            <a:ext cx="2724799" cy="246698"/>
          </a:xfrm>
          <a:prstGeom prst="rect">
            <a:avLst/>
          </a:prstGeom>
        </p:spPr>
        <p:txBody>
          <a:bodyPr anchor="ctr"/>
          <a:lstStyle/>
          <a:p>
            <a:pPr>
              <a:defRPr sz="1000">
                <a:solidFill>
                  <a:schemeClr val="accent2"/>
                </a:solidFill>
              </a:defRPr>
            </a:pPr>
            <a:endParaRPr/>
          </a:p>
        </p:txBody>
      </p:sp>
      <p:sp>
        <p:nvSpPr>
          <p:cNvPr id="149" name="Shape 149"/>
          <p:cNvSpPr/>
          <p:nvPr/>
        </p:nvSpPr>
        <p:spPr>
          <a:xfrm>
            <a:off x="9059213" y="2678793"/>
            <a:ext cx="2724799" cy="1"/>
          </a:xfrm>
          <a:prstGeom prst="line">
            <a:avLst/>
          </a:prstGeom>
          <a:ln w="3175">
            <a:solidFill>
              <a:srgbClr val="BFBFBF"/>
            </a:solidFill>
            <a:miter/>
          </a:ln>
        </p:spPr>
        <p:txBody>
          <a:bodyPr lIns="45719" rIns="45719"/>
          <a:lstStyle/>
          <a:p>
            <a:endParaRPr/>
          </a:p>
        </p:txBody>
      </p:sp>
      <p:sp>
        <p:nvSpPr>
          <p:cNvPr id="150" name="Shape 150"/>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1457864" y="6488112"/>
            <a:ext cx="10326150" cy="1"/>
          </a:xfrm>
          <a:prstGeom prst="line">
            <a:avLst/>
          </a:prstGeom>
          <a:ln w="3175">
            <a:solidFill>
              <a:srgbClr val="BFBFBF"/>
            </a:solidFill>
            <a:miter/>
          </a:ln>
        </p:spPr>
        <p:txBody>
          <a:bodyPr lIns="45719" rIns="45719"/>
          <a:lstStyle/>
          <a:p>
            <a:endParaRPr/>
          </a:p>
        </p:txBody>
      </p:sp>
      <p:sp>
        <p:nvSpPr>
          <p:cNvPr id="3" name="Shape 3"/>
          <p:cNvSpPr/>
          <p:nvPr/>
        </p:nvSpPr>
        <p:spPr>
          <a:xfrm>
            <a:off x="420913" y="-14288"/>
            <a:ext cx="2902859" cy="180000"/>
          </a:xfrm>
          <a:prstGeom prst="rect">
            <a:avLst/>
          </a:prstGeom>
          <a:solidFill>
            <a:srgbClr val="E60D74"/>
          </a:solidFill>
          <a:ln w="12700">
            <a:miter lim="400000"/>
          </a:ln>
        </p:spPr>
        <p:txBody>
          <a:bodyPr lIns="36000" tIns="36000" rIns="36000" bIns="36000" anchor="b"/>
          <a:lstStyle/>
          <a:p>
            <a:pPr>
              <a:lnSpc>
                <a:spcPct val="110000"/>
              </a:lnSpc>
              <a:defRPr>
                <a:solidFill>
                  <a:schemeClr val="accent1"/>
                </a:solidFill>
                <a:latin typeface="Tahoma"/>
                <a:ea typeface="Tahoma"/>
                <a:cs typeface="Tahoma"/>
                <a:sym typeface="Tahoma"/>
              </a:defRPr>
            </a:pPr>
            <a:endParaRPr/>
          </a:p>
        </p:txBody>
      </p:sp>
      <p:pic>
        <p:nvPicPr>
          <p:cNvPr id="4" name="image1.png"/>
          <p:cNvPicPr>
            <a:picLocks noChangeAspect="1"/>
          </p:cNvPicPr>
          <p:nvPr/>
        </p:nvPicPr>
        <p:blipFill>
          <a:blip r:embed="rId19"/>
          <a:stretch>
            <a:fillRect/>
          </a:stretch>
        </p:blipFill>
        <p:spPr>
          <a:xfrm>
            <a:off x="410663" y="6269461"/>
            <a:ext cx="901246" cy="544353"/>
          </a:xfrm>
          <a:prstGeom prst="rect">
            <a:avLst/>
          </a:prstGeom>
          <a:ln w="12700">
            <a:miter lim="400000"/>
          </a:ln>
        </p:spPr>
      </p:pic>
      <p:sp>
        <p:nvSpPr>
          <p:cNvPr id="5" name="Shape 5"/>
          <p:cNvSpPr>
            <a:spLocks noGrp="1"/>
          </p:cNvSpPr>
          <p:nvPr>
            <p:ph type="title"/>
          </p:nvPr>
        </p:nvSpPr>
        <p:spPr>
          <a:xfrm>
            <a:off x="419552" y="365125"/>
            <a:ext cx="11364461" cy="48975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normAutofit/>
          </a:bodyPr>
          <a:lstStyle/>
          <a:p>
            <a:r>
              <a:t>Titel</a:t>
            </a:r>
          </a:p>
        </p:txBody>
      </p:sp>
      <p:sp>
        <p:nvSpPr>
          <p:cNvPr id="6" name="Shape 6"/>
          <p:cNvSpPr>
            <a:spLocks noGrp="1"/>
          </p:cNvSpPr>
          <p:nvPr>
            <p:ph type="body" idx="1"/>
          </p:nvPr>
        </p:nvSpPr>
        <p:spPr>
          <a:xfrm>
            <a:off x="407987" y="1484312"/>
            <a:ext cx="11376026" cy="471646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r>
              <a:t>Klik om de modelstijlen te bewerken</a:t>
            </a:r>
          </a:p>
          <a:p>
            <a:pPr lvl="1"/>
            <a:r>
              <a:t>Tweede niveau</a:t>
            </a:r>
          </a:p>
          <a:p>
            <a:pPr lvl="2"/>
            <a:r>
              <a:t>Derde niveau</a:t>
            </a:r>
          </a:p>
          <a:p>
            <a:pPr lvl="3"/>
            <a:r>
              <a:t>Vierde niveau</a:t>
            </a:r>
          </a:p>
          <a:p>
            <a:pPr lvl="4"/>
            <a:r>
              <a:t>Vijfde niveau</a:t>
            </a:r>
          </a:p>
        </p:txBody>
      </p:sp>
      <p:sp>
        <p:nvSpPr>
          <p:cNvPr id="7" name="Shape 7"/>
          <p:cNvSpPr>
            <a:spLocks noGrp="1"/>
          </p:cNvSpPr>
          <p:nvPr>
            <p:ph type="sldNum" sz="quarter" idx="2"/>
          </p:nvPr>
        </p:nvSpPr>
        <p:spPr>
          <a:xfrm>
            <a:off x="11784011" y="6433698"/>
            <a:ext cx="396001" cy="139701"/>
          </a:xfrm>
          <a:prstGeom prst="rect">
            <a:avLst/>
          </a:prstGeom>
          <a:solidFill>
            <a:srgbClr val="BFBFBF"/>
          </a:solidFill>
          <a:ln w="12700">
            <a:miter lim="400000"/>
          </a:ln>
        </p:spPr>
        <p:txBody>
          <a:bodyPr lIns="0" tIns="0" rIns="0" bIns="0" anchor="ctr">
            <a:normAutofit/>
          </a:bodyPr>
          <a:lstStyle>
            <a:lvl1pPr algn="ctr">
              <a:defRPr sz="900">
                <a:solidFill>
                  <a:srgbClr val="FFFFFF"/>
                </a:solidFill>
              </a:defRPr>
            </a:lvl1pPr>
          </a:lstStyle>
          <a:p>
            <a:fld id="{86CB4B4D-7CA3-9044-876B-883B54F8677D}" type="slidenum">
              <a:rPr/>
              <a:t>‹nr.›</a:t>
            </a:fld>
            <a:endParaRPr/>
          </a:p>
        </p:txBody>
      </p:sp>
    </p:spTree>
  </p:cSld>
  <p:clrMap bg1="lt1" tx1="dk1" bg2="lt2" tx2="dk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4" r:id="rId13"/>
    <p:sldLayoutId id="2147483665" r:id="rId14"/>
    <p:sldLayoutId id="2147483666" r:id="rId15"/>
    <p:sldLayoutId id="2147483668" r:id="rId16"/>
    <p:sldLayoutId id="2147483670" r:id="rId17"/>
  </p:sldLayoutIdLst>
  <p:transition spd="med"/>
  <p:txStyles>
    <p:titleStyle>
      <a:lvl1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1pPr>
      <a:lvl2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2pPr>
      <a:lvl3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3pPr>
      <a:lvl4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4pPr>
      <a:lvl5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5pPr>
      <a:lvl6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6pPr>
      <a:lvl7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7pPr>
      <a:lvl8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8pPr>
      <a:lvl9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9pPr>
    </p:titleStyle>
    <p:bodyStyle>
      <a:lvl1pPr marL="0" marR="0" indent="0" algn="l" defTabSz="719999" rtl="0" latinLnBrk="0">
        <a:lnSpc>
          <a:spcPct val="110000"/>
        </a:lnSpc>
        <a:spcBef>
          <a:spcPts val="400"/>
        </a:spcBef>
        <a:spcAft>
          <a:spcPts val="0"/>
        </a:spcAft>
        <a:buClrTx/>
        <a:buSzTx/>
        <a:buFontTx/>
        <a:buNone/>
        <a:tabLst/>
        <a:defRPr sz="1600" b="0" i="0" u="none" strike="noStrike" cap="none" spc="0" baseline="0">
          <a:ln>
            <a:noFill/>
          </a:ln>
          <a:solidFill>
            <a:srgbClr val="58595B"/>
          </a:solidFill>
          <a:uFillTx/>
          <a:latin typeface="Century Gothic"/>
          <a:ea typeface="Century Gothic"/>
          <a:cs typeface="Century Gothic"/>
          <a:sym typeface="Century Gothic"/>
        </a:defRPr>
      </a:lvl1pPr>
      <a:lvl2pPr marL="208643" marR="0" indent="-208643"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2pPr>
      <a:lvl3pPr marL="413279" marR="0" indent="-230717"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3pPr>
      <a:lvl4pPr marL="599017" marR="0" indent="-243417"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4pPr>
      <a:lvl5pPr marL="0" marR="0" indent="0" algn="l" defTabSz="719999" rtl="0" latinLnBrk="0">
        <a:lnSpc>
          <a:spcPct val="110000"/>
        </a:lnSpc>
        <a:spcBef>
          <a:spcPts val="400"/>
        </a:spcBef>
        <a:spcAft>
          <a:spcPts val="0"/>
        </a:spcAft>
        <a:buClrTx/>
        <a:buSzTx/>
        <a:buFontTx/>
        <a:buNone/>
        <a:tabLst/>
        <a:defRPr sz="1600" b="0" i="0" u="none" strike="noStrike" cap="none" spc="0" baseline="0">
          <a:ln>
            <a:noFill/>
          </a:ln>
          <a:solidFill>
            <a:srgbClr val="58595B"/>
          </a:solidFill>
          <a:uFillTx/>
          <a:latin typeface="Century Gothic"/>
          <a:ea typeface="Century Gothic"/>
          <a:cs typeface="Century Gothic"/>
          <a:sym typeface="Century Gothic"/>
        </a:defRPr>
      </a:lvl5pPr>
      <a:lvl6pPr marL="2489200" marR="0" indent="-203200"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6pPr>
      <a:lvl7pPr marL="2946400" marR="0" indent="-203200"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7pPr>
      <a:lvl8pPr marL="3403600" marR="0" indent="-203200"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8pPr>
      <a:lvl9pPr marL="3860800" marR="0" indent="-203200"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9pPr>
    </p:bodyStyle>
    <p:otherStyle>
      <a:lvl1pPr marL="0" marR="0" indent="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1pPr>
      <a:lvl2pPr marL="0" marR="0" indent="4572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2pPr>
      <a:lvl3pPr marL="0" marR="0" indent="9144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3pPr>
      <a:lvl4pPr marL="0" marR="0" indent="13716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4pPr>
      <a:lvl5pPr marL="0" marR="0" indent="18288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5pPr>
      <a:lvl6pPr marL="0" marR="0" indent="22860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6pPr>
      <a:lvl7pPr marL="0" marR="0" indent="27432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7pPr>
      <a:lvl8pPr marL="0" marR="0" indent="32004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8pPr>
      <a:lvl9pPr marL="0" marR="0" indent="36576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hyperlink" Target="https://www.nlpo.nl/publicaties" TargetMode="External"/><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07988" y="2566700"/>
            <a:ext cx="6681316" cy="861774"/>
          </a:xfrm>
          <a:prstGeom prst="rect">
            <a:avLst/>
          </a:prstGeom>
          <a:noFill/>
        </p:spPr>
        <p:txBody>
          <a:bodyPr wrap="none" lIns="0" tIns="0" rIns="0" bIns="0" rtlCol="0">
            <a:spAutoFit/>
          </a:bodyPr>
          <a:lstStyle/>
          <a:p>
            <a:r>
              <a:rPr lang="nl-NL" sz="2800" b="1" dirty="0">
                <a:solidFill>
                  <a:srgbClr val="E60D74"/>
                </a:solidFill>
              </a:rPr>
              <a:t>Hoe werkt een </a:t>
            </a:r>
            <a:br>
              <a:rPr lang="nl-NL" sz="2800" b="1" dirty="0">
                <a:solidFill>
                  <a:srgbClr val="E60D74"/>
                </a:solidFill>
              </a:rPr>
            </a:br>
            <a:r>
              <a:rPr lang="nl-NL" sz="2800" b="1" dirty="0">
                <a:solidFill>
                  <a:srgbClr val="E60D74"/>
                </a:solidFill>
              </a:rPr>
              <a:t>Programmabeleid Bepalend Orgaan? </a:t>
            </a:r>
            <a:endParaRPr lang="nl-NL" sz="2000" b="1" dirty="0">
              <a:solidFill>
                <a:srgbClr val="E60D74"/>
              </a:solidFill>
            </a:endParaRPr>
          </a:p>
        </p:txBody>
      </p:sp>
      <p:sp>
        <p:nvSpPr>
          <p:cNvPr id="3" name="Rechthoek 2">
            <a:extLst>
              <a:ext uri="{FF2B5EF4-FFF2-40B4-BE49-F238E27FC236}">
                <a16:creationId xmlns:a16="http://schemas.microsoft.com/office/drawing/2014/main" id="{63E3633C-88B1-4274-8FF9-A9D0FAAF2B10}"/>
              </a:ext>
            </a:extLst>
          </p:cNvPr>
          <p:cNvSpPr/>
          <p:nvPr/>
        </p:nvSpPr>
        <p:spPr>
          <a:xfrm>
            <a:off x="407988" y="3545112"/>
            <a:ext cx="5631350" cy="307777"/>
          </a:xfrm>
          <a:prstGeom prst="rect">
            <a:avLst/>
          </a:prstGeom>
        </p:spPr>
        <p:txBody>
          <a:bodyPr wrap="none" lIns="0" tIns="0" rIns="0" bIns="0">
            <a:spAutoFit/>
          </a:bodyPr>
          <a:lstStyle/>
          <a:p>
            <a:pPr>
              <a:defRPr sz="2400"/>
            </a:pPr>
            <a:r>
              <a:rPr lang="nl-NL" sz="2000" dirty="0"/>
              <a:t>Inwerkprogramma voor </a:t>
            </a:r>
            <a:r>
              <a:rPr lang="nl-NL" sz="2000" dirty="0" err="1"/>
              <a:t>PBO’s</a:t>
            </a:r>
            <a:r>
              <a:rPr lang="nl-NL" sz="2000" dirty="0"/>
              <a:t>, </a:t>
            </a:r>
            <a:r>
              <a:rPr lang="nl-NL" sz="2000"/>
              <a:t>versie juni 2023</a:t>
            </a:r>
            <a:endParaRPr lang="nl-NL" sz="2000" dirty="0"/>
          </a:p>
        </p:txBody>
      </p:sp>
      <p:pic>
        <p:nvPicPr>
          <p:cNvPr id="5" name="Tijdelijke aanduiding voor afbeelding 4"/>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l="38475" t="-6645" r="14703" b="6683"/>
          <a:stretch/>
        </p:blipFill>
        <p:spPr>
          <a:xfrm>
            <a:off x="5846764" y="-88513"/>
            <a:ext cx="7232421" cy="8640000"/>
          </a:xfrm>
        </p:spPr>
      </p:pic>
    </p:spTree>
    <p:extLst>
      <p:ext uri="{BB962C8B-B14F-4D97-AF65-F5344CB8AC3E}">
        <p14:creationId xmlns:p14="http://schemas.microsoft.com/office/powerpoint/2010/main" val="3549171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61A77-F16C-274C-BE85-89F48F2D2EB2}"/>
              </a:ext>
            </a:extLst>
          </p:cNvPr>
          <p:cNvSpPr>
            <a:spLocks noGrp="1"/>
          </p:cNvSpPr>
          <p:nvPr>
            <p:ph type="title"/>
          </p:nvPr>
        </p:nvSpPr>
        <p:spPr/>
        <p:txBody>
          <a:bodyPr/>
          <a:lstStyle/>
          <a:p>
            <a:r>
              <a:rPr lang="nl-NL"/>
              <a:t>Bekostiging lokale omroep</a:t>
            </a:r>
          </a:p>
        </p:txBody>
      </p:sp>
      <p:sp>
        <p:nvSpPr>
          <p:cNvPr id="5" name="Text Placeholder 4">
            <a:extLst>
              <a:ext uri="{FF2B5EF4-FFF2-40B4-BE49-F238E27FC236}">
                <a16:creationId xmlns:a16="http://schemas.microsoft.com/office/drawing/2014/main" id="{1ED9F72C-9678-7F4B-B5FB-7193561B216F}"/>
              </a:ext>
            </a:extLst>
          </p:cNvPr>
          <p:cNvSpPr>
            <a:spLocks noGrp="1"/>
          </p:cNvSpPr>
          <p:nvPr>
            <p:ph type="body" idx="1"/>
          </p:nvPr>
        </p:nvSpPr>
        <p:spPr/>
        <p:txBody>
          <a:bodyPr>
            <a:normAutofit/>
          </a:bodyPr>
          <a:lstStyle/>
          <a:p>
            <a:pPr marL="285750" indent="-285750">
              <a:spcBef>
                <a:spcPts val="0"/>
              </a:spcBef>
              <a:spcAft>
                <a:spcPts val="1200"/>
              </a:spcAft>
              <a:buClr>
                <a:schemeClr val="accent2"/>
              </a:buClr>
              <a:buFont typeface="Arial" panose="020B0604020202020204" pitchFamily="34" charset="0"/>
              <a:buChar char="•"/>
            </a:pPr>
            <a:r>
              <a:rPr lang="nl-NL" sz="2400" dirty="0"/>
              <a:t>Lokale omroepen worden bekostigd door gemeenten.</a:t>
            </a:r>
          </a:p>
          <a:p>
            <a:pPr marL="285750" indent="-285750">
              <a:spcBef>
                <a:spcPts val="0"/>
              </a:spcBef>
              <a:spcAft>
                <a:spcPts val="1200"/>
              </a:spcAft>
              <a:buClr>
                <a:schemeClr val="accent2"/>
              </a:buClr>
              <a:buFont typeface="Arial" panose="020B0604020202020204" pitchFamily="34" charset="0"/>
              <a:buChar char="•"/>
            </a:pPr>
            <a:r>
              <a:rPr lang="nl-NL" sz="2400" dirty="0"/>
              <a:t>Daarnaast inkomsten uit extra opdrachten (van gemeente) en advertenties.</a:t>
            </a:r>
          </a:p>
          <a:p>
            <a:pPr marL="285750" indent="-285750">
              <a:spcBef>
                <a:spcPts val="0"/>
              </a:spcBef>
              <a:spcAft>
                <a:spcPts val="1200"/>
              </a:spcAft>
              <a:buClr>
                <a:schemeClr val="accent2"/>
              </a:buClr>
              <a:buFont typeface="Arial" panose="020B0604020202020204" pitchFamily="34" charset="0"/>
              <a:buChar char="•"/>
            </a:pPr>
            <a:r>
              <a:rPr lang="nl-NL" sz="2400" dirty="0"/>
              <a:t>Gemeentelijke bekostiging van de lokale omroep is vaak niet toereikend. Het Commissariaat voor de Media beoordeelt de financiële situatie van ongeveer 30% van de lokale omroepen als ‘ongezond’. </a:t>
            </a:r>
          </a:p>
          <a:p>
            <a:pPr marL="285750" indent="-285750">
              <a:spcBef>
                <a:spcPts val="0"/>
              </a:spcBef>
              <a:spcAft>
                <a:spcPts val="1200"/>
              </a:spcAft>
              <a:buClr>
                <a:schemeClr val="accent2"/>
              </a:buClr>
              <a:buFont typeface="Arial" panose="020B0604020202020204" pitchFamily="34" charset="0"/>
              <a:buChar char="•"/>
            </a:pPr>
            <a:r>
              <a:rPr lang="nl-NL" sz="2400" dirty="0"/>
              <a:t>NLPO bepleit professionalisering, streekvorming en hogere bijdrage aan lokale omroepen. </a:t>
            </a:r>
          </a:p>
        </p:txBody>
      </p:sp>
      <p:sp>
        <p:nvSpPr>
          <p:cNvPr id="7" name="Tijdelijke aanduiding voor tekst 6">
            <a:extLst>
              <a:ext uri="{FF2B5EF4-FFF2-40B4-BE49-F238E27FC236}">
                <a16:creationId xmlns:a16="http://schemas.microsoft.com/office/drawing/2014/main" id="{B19F800D-78C7-474F-94AF-4C9E7A8DE4D4}"/>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518802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p:nvPr/>
        </p:nvSpPr>
        <p:spPr>
          <a:xfrm>
            <a:off x="76839" y="2708618"/>
            <a:ext cx="92396" cy="65671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lnSpc>
                <a:spcPct val="150000"/>
              </a:lnSpc>
              <a:defRPr sz="2800">
                <a:solidFill>
                  <a:srgbClr val="FFFFFF"/>
                </a:solidFill>
              </a:defRPr>
            </a:pPr>
            <a:endParaRPr dirty="0"/>
          </a:p>
        </p:txBody>
      </p:sp>
      <p:pic>
        <p:nvPicPr>
          <p:cNvPr id="1026" name="Picture 2">
            <a:extLst>
              <a:ext uri="{FF2B5EF4-FFF2-40B4-BE49-F238E27FC236}">
                <a16:creationId xmlns:a16="http://schemas.microsoft.com/office/drawing/2014/main" id="{133D870E-C281-4303-8257-CC957068F6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85200" y="2047081"/>
            <a:ext cx="2690812" cy="2690814"/>
          </a:xfrm>
          <a:prstGeom prst="rect">
            <a:avLst/>
          </a:prstGeom>
          <a:noFill/>
          <a:extLst>
            <a:ext uri="{909E8E84-426E-40DD-AFC4-6F175D3DCCD1}">
              <a14:hiddenFill xmlns:a14="http://schemas.microsoft.com/office/drawing/2010/main">
                <a:solidFill>
                  <a:srgbClr val="FFFFFF"/>
                </a:solidFill>
              </a14:hiddenFill>
            </a:ext>
          </a:extLst>
        </p:spPr>
      </p:pic>
      <p:sp>
        <p:nvSpPr>
          <p:cNvPr id="2" name="Vermenigvuldigingsteken 1">
            <a:extLst>
              <a:ext uri="{FF2B5EF4-FFF2-40B4-BE49-F238E27FC236}">
                <a16:creationId xmlns:a16="http://schemas.microsoft.com/office/drawing/2014/main" id="{75A8CCAC-5822-43D2-875B-C37906513278}"/>
              </a:ext>
            </a:extLst>
          </p:cNvPr>
          <p:cNvSpPr/>
          <p:nvPr/>
        </p:nvSpPr>
        <p:spPr>
          <a:xfrm>
            <a:off x="8774113" y="2272507"/>
            <a:ext cx="2312986" cy="2312986"/>
          </a:xfrm>
          <a:prstGeom prst="mathMultiply">
            <a:avLst>
              <a:gd name="adj1" fmla="val 3528"/>
            </a:avLst>
          </a:prstGeom>
          <a:solidFill>
            <a:schemeClr val="accent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nl-NL" sz="1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3" name="Rechthoek: afgeronde hoeken 2">
            <a:extLst>
              <a:ext uri="{FF2B5EF4-FFF2-40B4-BE49-F238E27FC236}">
                <a16:creationId xmlns:a16="http://schemas.microsoft.com/office/drawing/2014/main" id="{F1B1DDE0-81C8-4266-BD18-AB0AB93D96C7}"/>
              </a:ext>
            </a:extLst>
          </p:cNvPr>
          <p:cNvSpPr/>
          <p:nvPr/>
        </p:nvSpPr>
        <p:spPr>
          <a:xfrm>
            <a:off x="407988" y="2801075"/>
            <a:ext cx="7310119" cy="1182826"/>
          </a:xfrm>
          <a:prstGeom prst="roundRect">
            <a:avLst>
              <a:gd name="adj" fmla="val 7042"/>
            </a:avLst>
          </a:prstGeom>
          <a:solidFill>
            <a:schemeClr val="accent2"/>
          </a:solidFill>
        </p:spPr>
        <p:txBody>
          <a:bodyPr wrap="square">
            <a:spAutoFit/>
          </a:bodyPr>
          <a:lstStyle/>
          <a:p>
            <a:r>
              <a:rPr lang="nl-NL" sz="3400" dirty="0">
                <a:solidFill>
                  <a:schemeClr val="bg1"/>
                </a:solidFill>
              </a:rPr>
              <a:t>Bekostigd door de gemeente, eigendom van de gemeenschap</a:t>
            </a:r>
          </a:p>
        </p:txBody>
      </p:sp>
    </p:spTree>
    <p:extLst>
      <p:ext uri="{BB962C8B-B14F-4D97-AF65-F5344CB8AC3E}">
        <p14:creationId xmlns:p14="http://schemas.microsoft.com/office/powerpoint/2010/main" val="3505933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1"/>
          <p:cNvSpPr txBox="1">
            <a:spLocks noGrp="1"/>
          </p:cNvSpPr>
          <p:nvPr>
            <p:ph type="title"/>
          </p:nvPr>
        </p:nvSpPr>
        <p:spPr/>
        <p:txBody>
          <a:bodyPr/>
          <a:lstStyle/>
          <a:p>
            <a:r>
              <a:rPr lang="en-US" dirty="0"/>
              <a:t>PBO in de </a:t>
            </a:r>
            <a:r>
              <a:rPr lang="en-US" dirty="0" err="1"/>
              <a:t>Mediawet</a:t>
            </a:r>
            <a:endParaRPr lang="en-US" dirty="0"/>
          </a:p>
        </p:txBody>
      </p:sp>
      <p:sp>
        <p:nvSpPr>
          <p:cNvPr id="2" name="Tijdelijke aanduiding voor tekst 1">
            <a:extLst>
              <a:ext uri="{FF2B5EF4-FFF2-40B4-BE49-F238E27FC236}">
                <a16:creationId xmlns:a16="http://schemas.microsoft.com/office/drawing/2014/main" id="{50CFB98B-F4F4-495B-B6B6-0FA726E024C6}"/>
              </a:ext>
            </a:extLst>
          </p:cNvPr>
          <p:cNvSpPr>
            <a:spLocks noGrp="1"/>
          </p:cNvSpPr>
          <p:nvPr>
            <p:ph type="body" idx="1"/>
          </p:nvPr>
        </p:nvSpPr>
        <p:spPr/>
        <p:txBody>
          <a:bodyPr>
            <a:normAutofit/>
          </a:bodyPr>
          <a:lstStyle/>
          <a:p>
            <a:pPr marL="342900" indent="-342900">
              <a:spcBef>
                <a:spcPts val="0"/>
              </a:spcBef>
              <a:spcAft>
                <a:spcPts val="1200"/>
              </a:spcAft>
              <a:buClr>
                <a:schemeClr val="accent2"/>
              </a:buClr>
              <a:buFont typeface="Arial" panose="020B0604020202020204" pitchFamily="34" charset="0"/>
              <a:buChar char="•"/>
            </a:pPr>
            <a:r>
              <a:rPr lang="nl-NL" sz="2400" dirty="0"/>
              <a:t>Aanwezigheid van een functionerend PBO (programmabeleid bepalend orgaan) is voorwaarde voor aanwijzing als lokale omroep door Commissariaat voor de Media </a:t>
            </a:r>
          </a:p>
          <a:p>
            <a:pPr marL="342900" indent="-342900">
              <a:spcBef>
                <a:spcPts val="0"/>
              </a:spcBef>
              <a:spcAft>
                <a:spcPts val="1200"/>
              </a:spcAft>
              <a:buClr>
                <a:schemeClr val="accent2"/>
              </a:buClr>
              <a:buFont typeface="Arial" panose="020B0604020202020204" pitchFamily="34" charset="0"/>
              <a:buChar char="•"/>
            </a:pPr>
            <a:r>
              <a:rPr lang="nl-NL" sz="2400" dirty="0"/>
              <a:t>PBO moet representatief zijn voor de belangrijkste in de gemeente(n) voorkomende maatschappelijke, culturele, godsdienstige en geestelijke stromingen. </a:t>
            </a:r>
          </a:p>
          <a:p>
            <a:pPr marL="342900" indent="-342900">
              <a:spcBef>
                <a:spcPts val="0"/>
              </a:spcBef>
              <a:spcAft>
                <a:spcPts val="1200"/>
              </a:spcAft>
              <a:buClr>
                <a:schemeClr val="accent2"/>
              </a:buClr>
              <a:buFont typeface="Arial" panose="020B0604020202020204" pitchFamily="34" charset="0"/>
              <a:buChar char="•"/>
            </a:pPr>
            <a:r>
              <a:rPr lang="nl-NL" sz="2400" dirty="0"/>
              <a:t>Belangrijkste taak: stelt media-aanbodbeleid van de lokale omroep vast.</a:t>
            </a:r>
          </a:p>
        </p:txBody>
      </p:sp>
      <p:sp>
        <p:nvSpPr>
          <p:cNvPr id="4" name="Tijdelijke aanduiding voor tekst 3">
            <a:extLst>
              <a:ext uri="{FF2B5EF4-FFF2-40B4-BE49-F238E27FC236}">
                <a16:creationId xmlns:a16="http://schemas.microsoft.com/office/drawing/2014/main" id="{C6B0F4B6-545D-4DC6-BBBE-FF6B287F7875}"/>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805356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6FEFC-DB44-234B-B197-35B13434A6DF}"/>
              </a:ext>
            </a:extLst>
          </p:cNvPr>
          <p:cNvSpPr>
            <a:spLocks noGrp="1"/>
          </p:cNvSpPr>
          <p:nvPr>
            <p:ph type="title"/>
          </p:nvPr>
        </p:nvSpPr>
        <p:spPr/>
        <p:txBody>
          <a:bodyPr>
            <a:normAutofit/>
          </a:bodyPr>
          <a:lstStyle/>
          <a:p>
            <a:r>
              <a:rPr lang="nl-NL" dirty="0"/>
              <a:t>Verbinding met de lokale gemeenschap</a:t>
            </a:r>
            <a:endParaRPr lang="en-GB" dirty="0"/>
          </a:p>
        </p:txBody>
      </p:sp>
      <p:sp>
        <p:nvSpPr>
          <p:cNvPr id="3" name="Text Placeholder 2">
            <a:extLst>
              <a:ext uri="{FF2B5EF4-FFF2-40B4-BE49-F238E27FC236}">
                <a16:creationId xmlns:a16="http://schemas.microsoft.com/office/drawing/2014/main" id="{5376997E-4FB0-7741-88BB-FE70D42525F0}"/>
              </a:ext>
            </a:extLst>
          </p:cNvPr>
          <p:cNvSpPr>
            <a:spLocks noGrp="1"/>
          </p:cNvSpPr>
          <p:nvPr>
            <p:ph type="body" sz="quarter" idx="1"/>
          </p:nvPr>
        </p:nvSpPr>
        <p:spPr/>
        <p:txBody>
          <a:bodyPr/>
          <a:lstStyle/>
          <a:p>
            <a:endParaRPr lang="en-GB"/>
          </a:p>
        </p:txBody>
      </p:sp>
      <p:sp>
        <p:nvSpPr>
          <p:cNvPr id="4" name="Oval Callout 3">
            <a:extLst>
              <a:ext uri="{FF2B5EF4-FFF2-40B4-BE49-F238E27FC236}">
                <a16:creationId xmlns:a16="http://schemas.microsoft.com/office/drawing/2014/main" id="{7D62738A-5309-2041-BF36-BFB42CC58390}"/>
              </a:ext>
            </a:extLst>
          </p:cNvPr>
          <p:cNvSpPr/>
          <p:nvPr/>
        </p:nvSpPr>
        <p:spPr>
          <a:xfrm>
            <a:off x="5610177" y="1655149"/>
            <a:ext cx="4390535" cy="3185289"/>
          </a:xfrm>
          <a:prstGeom prst="wedgeEllipseCallout">
            <a:avLst>
              <a:gd name="adj1" fmla="val 31812"/>
              <a:gd name="adj2" fmla="val 64494"/>
            </a:avLst>
          </a:prstGeom>
          <a:solidFill>
            <a:srgbClr val="E60D74"/>
          </a:solidFill>
          <a:ln w="57150" cap="flat">
            <a:solidFill>
              <a:schemeClr val="bg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5" name="Oval Callout 4">
            <a:extLst>
              <a:ext uri="{FF2B5EF4-FFF2-40B4-BE49-F238E27FC236}">
                <a16:creationId xmlns:a16="http://schemas.microsoft.com/office/drawing/2014/main" id="{39A82B98-0A57-744D-9E0A-3CBBE924783A}"/>
              </a:ext>
            </a:extLst>
          </p:cNvPr>
          <p:cNvSpPr/>
          <p:nvPr/>
        </p:nvSpPr>
        <p:spPr>
          <a:xfrm>
            <a:off x="3116524" y="2848312"/>
            <a:ext cx="4390535" cy="3185289"/>
          </a:xfrm>
          <a:prstGeom prst="wedgeEllipseCallout">
            <a:avLst>
              <a:gd name="adj1" fmla="val -35210"/>
              <a:gd name="adj2" fmla="val 62551"/>
            </a:avLst>
          </a:prstGeom>
          <a:solidFill>
            <a:schemeClr val="accent2">
              <a:alpha val="80000"/>
            </a:schemeClr>
          </a:solidFill>
          <a:ln w="57150" cap="flat">
            <a:solidFill>
              <a:schemeClr val="bg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6" name="Rectangular Callout 5">
            <a:extLst>
              <a:ext uri="{FF2B5EF4-FFF2-40B4-BE49-F238E27FC236}">
                <a16:creationId xmlns:a16="http://schemas.microsoft.com/office/drawing/2014/main" id="{0156524B-8064-5846-86EC-EE9CC3A52B32}"/>
              </a:ext>
            </a:extLst>
          </p:cNvPr>
          <p:cNvSpPr/>
          <p:nvPr/>
        </p:nvSpPr>
        <p:spPr>
          <a:xfrm>
            <a:off x="419100" y="1853645"/>
            <a:ext cx="5191077" cy="442035"/>
          </a:xfrm>
          <a:prstGeom prst="wedgeRectCallout">
            <a:avLst>
              <a:gd name="adj1" fmla="val 57938"/>
              <a:gd name="adj2" fmla="val 288980"/>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2400" i="0" u="none" strike="noStrike" cap="none" spc="0" normalizeH="0" baseline="0" dirty="0">
                <a:ln>
                  <a:noFill/>
                </a:ln>
                <a:solidFill>
                  <a:srgbClr val="FA593A"/>
                </a:solidFill>
                <a:effectLst/>
                <a:uFillTx/>
                <a:sym typeface="Century Gothic"/>
              </a:rPr>
              <a:t>PBO:</a:t>
            </a:r>
            <a:r>
              <a:rPr kumimoji="0" lang="nl-NL" sz="2400" i="0" u="none" strike="noStrike" cap="none" spc="0" normalizeH="0" dirty="0">
                <a:ln>
                  <a:noFill/>
                </a:ln>
                <a:solidFill>
                  <a:srgbClr val="FA593A"/>
                </a:solidFill>
                <a:effectLst/>
                <a:uFillTx/>
                <a:sym typeface="Century Gothic"/>
              </a:rPr>
              <a:t> </a:t>
            </a:r>
            <a:r>
              <a:rPr kumimoji="0" lang="nl-NL" sz="2400" i="0" u="none" strike="noStrike" cap="none" spc="0" normalizeH="0" baseline="0" dirty="0">
                <a:ln>
                  <a:noFill/>
                </a:ln>
                <a:solidFill>
                  <a:srgbClr val="FA593A"/>
                </a:solidFill>
                <a:effectLst/>
                <a:uFillTx/>
                <a:sym typeface="Century Gothic"/>
              </a:rPr>
              <a:t>ambassadeur </a:t>
            </a:r>
            <a:r>
              <a:rPr lang="nl-NL" sz="2400" dirty="0">
                <a:solidFill>
                  <a:srgbClr val="FA593A"/>
                </a:solidFill>
              </a:rPr>
              <a:t>é</a:t>
            </a:r>
            <a:r>
              <a:rPr kumimoji="0" lang="nl-NL" sz="2400" i="0" u="none" strike="noStrike" cap="none" spc="0" normalizeH="0" baseline="0" dirty="0">
                <a:ln>
                  <a:noFill/>
                </a:ln>
                <a:solidFill>
                  <a:srgbClr val="FA593A"/>
                </a:solidFill>
                <a:effectLst/>
                <a:uFillTx/>
                <a:sym typeface="Century Gothic"/>
              </a:rPr>
              <a:t>n klankbord</a:t>
            </a:r>
          </a:p>
        </p:txBody>
      </p:sp>
    </p:spTree>
    <p:extLst>
      <p:ext uri="{BB962C8B-B14F-4D97-AF65-F5344CB8AC3E}">
        <p14:creationId xmlns:p14="http://schemas.microsoft.com/office/powerpoint/2010/main" val="1030899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anim calcmode="lin" valueType="num">
                                      <p:cBhvr>
                                        <p:cTn id="10" dur="750" fill="hold"/>
                                        <p:tgtEl>
                                          <p:spTgt spid="6"/>
                                        </p:tgtEl>
                                        <p:attrNameLst>
                                          <p:attrName>ppt_x</p:attrName>
                                        </p:attrNameLst>
                                      </p:cBhvr>
                                      <p:tavLst>
                                        <p:tav tm="0">
                                          <p:val>
                                            <p:fltVal val="0.5"/>
                                          </p:val>
                                        </p:tav>
                                        <p:tav tm="100000">
                                          <p:val>
                                            <p:strVal val="#ppt_x"/>
                                          </p:val>
                                        </p:tav>
                                      </p:tavLst>
                                    </p:anim>
                                    <p:anim calcmode="lin" valueType="num">
                                      <p:cBhvr>
                                        <p:cTn id="11" dur="75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A137E-5C62-B14F-B227-B01903321951}"/>
              </a:ext>
            </a:extLst>
          </p:cNvPr>
          <p:cNvSpPr>
            <a:spLocks noGrp="1"/>
          </p:cNvSpPr>
          <p:nvPr>
            <p:ph type="title"/>
          </p:nvPr>
        </p:nvSpPr>
        <p:spPr/>
        <p:txBody>
          <a:bodyPr/>
          <a:lstStyle/>
          <a:p>
            <a:r>
              <a:rPr lang="en-GB"/>
              <a:t>BELANG PBO: </a:t>
            </a:r>
            <a:r>
              <a:rPr lang="en-GB" err="1"/>
              <a:t>enkele</a:t>
            </a:r>
            <a:r>
              <a:rPr lang="en-GB"/>
              <a:t> </a:t>
            </a:r>
            <a:r>
              <a:rPr lang="en-GB" err="1"/>
              <a:t>citaten</a:t>
            </a:r>
            <a:endParaRPr lang="en-GB"/>
          </a:p>
        </p:txBody>
      </p:sp>
      <p:sp>
        <p:nvSpPr>
          <p:cNvPr id="3" name="Text Placeholder 2">
            <a:extLst>
              <a:ext uri="{FF2B5EF4-FFF2-40B4-BE49-F238E27FC236}">
                <a16:creationId xmlns:a16="http://schemas.microsoft.com/office/drawing/2014/main" id="{9400FF10-0C77-C246-93A9-71A05D74189C}"/>
              </a:ext>
            </a:extLst>
          </p:cNvPr>
          <p:cNvSpPr>
            <a:spLocks noGrp="1"/>
          </p:cNvSpPr>
          <p:nvPr>
            <p:ph type="body" idx="1"/>
          </p:nvPr>
        </p:nvSpPr>
        <p:spPr/>
        <p:txBody>
          <a:bodyPr>
            <a:normAutofit/>
          </a:bodyPr>
          <a:lstStyle/>
          <a:p>
            <a:r>
              <a:rPr lang="nl-NL" sz="2400" dirty="0"/>
              <a:t>“Een kritisch PBO kan zorgen voor bewustwording.” </a:t>
            </a:r>
          </a:p>
          <a:p>
            <a:endParaRPr lang="nl-NL" sz="2400" dirty="0"/>
          </a:p>
          <a:p>
            <a:r>
              <a:rPr lang="nl-NL" sz="2400" dirty="0"/>
              <a:t>“Een PBO is waardevol want de maatschappij verandert en PBO leden signaleren door hun betrokkenheid bij maatschappelijke sectoren vaak eerder dan wij wat er speelt en waar wij moeten veranderen.”</a:t>
            </a:r>
          </a:p>
          <a:p>
            <a:r>
              <a:rPr lang="nl-NL" sz="2400" dirty="0"/>
              <a:t> </a:t>
            </a:r>
          </a:p>
          <a:p>
            <a:r>
              <a:rPr lang="nl-NL" sz="2400" dirty="0"/>
              <a:t>“Zie het PBO als een verlengde van je eigen voelsprieten in de maatschappij.”</a:t>
            </a:r>
            <a:endParaRPr lang="en-GB" sz="2400" dirty="0"/>
          </a:p>
        </p:txBody>
      </p:sp>
      <p:sp>
        <p:nvSpPr>
          <p:cNvPr id="6" name="Tijdelijke aanduiding voor tekst 5">
            <a:extLst>
              <a:ext uri="{FF2B5EF4-FFF2-40B4-BE49-F238E27FC236}">
                <a16:creationId xmlns:a16="http://schemas.microsoft.com/office/drawing/2014/main" id="{170E7E7D-7043-4B95-A86A-8FC3B5CD651C}"/>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32903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le 1"/>
          <p:cNvSpPr txBox="1">
            <a:spLocks noGrp="1"/>
          </p:cNvSpPr>
          <p:nvPr>
            <p:ph type="title"/>
          </p:nvPr>
        </p:nvSpPr>
        <p:spPr/>
        <p:txBody>
          <a:bodyPr/>
          <a:lstStyle/>
          <a:p>
            <a:r>
              <a:rPr lang="nl-NL"/>
              <a:t>Benoeming en samenstelling PBO</a:t>
            </a:r>
          </a:p>
        </p:txBody>
      </p:sp>
      <p:sp>
        <p:nvSpPr>
          <p:cNvPr id="4" name="Tijdelijke aanduiding voor tekst 3">
            <a:extLst>
              <a:ext uri="{FF2B5EF4-FFF2-40B4-BE49-F238E27FC236}">
                <a16:creationId xmlns:a16="http://schemas.microsoft.com/office/drawing/2014/main" id="{C4BDEAAF-32B0-479C-9818-B6D2136CC8E5}"/>
              </a:ext>
            </a:extLst>
          </p:cNvPr>
          <p:cNvSpPr>
            <a:spLocks noGrp="1"/>
          </p:cNvSpPr>
          <p:nvPr>
            <p:ph type="body" sz="quarter" idx="1"/>
          </p:nvPr>
        </p:nvSpPr>
        <p:spPr/>
        <p:txBody>
          <a:bodyPr/>
          <a:lstStyle/>
          <a:p>
            <a:endParaRPr lang="nl-NL"/>
          </a:p>
        </p:txBody>
      </p:sp>
      <p:sp>
        <p:nvSpPr>
          <p:cNvPr id="126" name="TextBox 10"/>
          <p:cNvSpPr txBox="1"/>
          <p:nvPr/>
        </p:nvSpPr>
        <p:spPr>
          <a:xfrm>
            <a:off x="419100" y="1493060"/>
            <a:ext cx="11518899" cy="41001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285750" indent="-285750" defTabSz="719999">
              <a:lnSpc>
                <a:spcPct val="110000"/>
              </a:lnSpc>
              <a:spcAft>
                <a:spcPts val="600"/>
              </a:spcAft>
              <a:buClr>
                <a:srgbClr val="FF824B"/>
              </a:buClr>
              <a:buSzPct val="100000"/>
              <a:buFont typeface="Arial"/>
              <a:buChar char="•"/>
              <a:defRPr sz="2800"/>
            </a:pPr>
            <a:r>
              <a:rPr lang="nl-NL" sz="2400" dirty="0"/>
              <a:t>Bestaat uit ten minste 5 leden</a:t>
            </a:r>
          </a:p>
          <a:p>
            <a:pPr marL="285750" indent="-285750" defTabSz="719999">
              <a:lnSpc>
                <a:spcPct val="110000"/>
              </a:lnSpc>
              <a:spcAft>
                <a:spcPts val="600"/>
              </a:spcAft>
              <a:buClr>
                <a:srgbClr val="FF824B"/>
              </a:buClr>
              <a:buSzPct val="100000"/>
              <a:buFont typeface="Arial"/>
              <a:buChar char="•"/>
              <a:defRPr sz="2800"/>
            </a:pPr>
            <a:r>
              <a:rPr lang="nl-NL" sz="2400" dirty="0"/>
              <a:t>Wordt benoemd voor max. 5 jaar, met max. 1 x herbenoeming</a:t>
            </a:r>
          </a:p>
          <a:p>
            <a:pPr marL="285750" indent="-285750" defTabSz="719999">
              <a:lnSpc>
                <a:spcPct val="110000"/>
              </a:lnSpc>
              <a:spcAft>
                <a:spcPts val="600"/>
              </a:spcAft>
              <a:buClr>
                <a:srgbClr val="FF824B"/>
              </a:buClr>
              <a:buSzPct val="100000"/>
              <a:buFont typeface="Arial"/>
              <a:buChar char="•"/>
              <a:defRPr sz="2800"/>
            </a:pPr>
            <a:r>
              <a:rPr lang="nl-NL" sz="2400" dirty="0"/>
              <a:t>Is representatief voor de in het verzorgingsgebied voorkomende maatschappelijke, culturele, godsdienstige en geestelijke stromingen </a:t>
            </a:r>
          </a:p>
          <a:p>
            <a:pPr marL="285750" indent="-285750" defTabSz="719999">
              <a:lnSpc>
                <a:spcPct val="110000"/>
              </a:lnSpc>
              <a:spcAft>
                <a:spcPts val="600"/>
              </a:spcAft>
              <a:buClr>
                <a:srgbClr val="FF824B"/>
              </a:buClr>
              <a:buSzPct val="100000"/>
              <a:buFont typeface="Arial"/>
              <a:buChar char="•"/>
              <a:defRPr sz="2800"/>
            </a:pPr>
            <a:r>
              <a:rPr lang="nl-NL" sz="2400" dirty="0"/>
              <a:t>Met evenredige vertegenwoordiging van leeftijd, geslacht en </a:t>
            </a:r>
            <a:br>
              <a:rPr lang="nl-NL" sz="2400" dirty="0"/>
            </a:br>
            <a:r>
              <a:rPr lang="nl-NL" sz="2400" dirty="0"/>
              <a:t>(bij streekomroep) deelnemende gemeenten</a:t>
            </a:r>
          </a:p>
          <a:p>
            <a:pPr marL="285750" indent="-285750" defTabSz="719999">
              <a:lnSpc>
                <a:spcPct val="110000"/>
              </a:lnSpc>
              <a:spcAft>
                <a:spcPts val="600"/>
              </a:spcAft>
              <a:buClr>
                <a:srgbClr val="FF824B"/>
              </a:buClr>
              <a:buSzPct val="100000"/>
              <a:buFont typeface="Arial"/>
              <a:buChar char="•"/>
              <a:defRPr sz="2800"/>
            </a:pPr>
            <a:r>
              <a:rPr lang="nl-NL" sz="2400" dirty="0"/>
              <a:t>Bestuur stelt in (eerste keer) en is verantwoordelijk voor functioneren</a:t>
            </a:r>
          </a:p>
          <a:p>
            <a:pPr marL="285750" indent="-285750" defTabSz="719999">
              <a:lnSpc>
                <a:spcPct val="110000"/>
              </a:lnSpc>
              <a:spcAft>
                <a:spcPts val="600"/>
              </a:spcAft>
              <a:buClr>
                <a:srgbClr val="FF824B"/>
              </a:buClr>
              <a:buSzPct val="100000"/>
              <a:buFont typeface="Arial"/>
              <a:buChar char="•"/>
              <a:defRPr sz="2800"/>
            </a:pPr>
            <a:r>
              <a:rPr lang="nl-NL" sz="2400" dirty="0"/>
              <a:t>Bij vertrek van een lid, vult het PBO zelf aan (bestuur of directie kunnen leden voordragen)</a:t>
            </a:r>
            <a:endParaRPr sz="1500" dirty="0"/>
          </a:p>
        </p:txBody>
      </p:sp>
    </p:spTree>
    <p:extLst>
      <p:ext uri="{BB962C8B-B14F-4D97-AF65-F5344CB8AC3E}">
        <p14:creationId xmlns:p14="http://schemas.microsoft.com/office/powerpoint/2010/main" val="3563319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itle 1"/>
          <p:cNvSpPr txBox="1">
            <a:spLocks noGrp="1"/>
          </p:cNvSpPr>
          <p:nvPr>
            <p:ph type="title"/>
          </p:nvPr>
        </p:nvSpPr>
        <p:spPr/>
        <p:txBody>
          <a:bodyPr/>
          <a:lstStyle/>
          <a:p>
            <a:r>
              <a:rPr lang="nl-NL"/>
              <a:t>Stromingen</a:t>
            </a:r>
          </a:p>
        </p:txBody>
      </p:sp>
      <p:sp>
        <p:nvSpPr>
          <p:cNvPr id="3" name="Text Placeholder 2">
            <a:extLst>
              <a:ext uri="{FF2B5EF4-FFF2-40B4-BE49-F238E27FC236}">
                <a16:creationId xmlns:a16="http://schemas.microsoft.com/office/drawing/2014/main" id="{C1A9AE1A-BF27-1C4C-B4C8-CB82A90570D3}"/>
              </a:ext>
            </a:extLst>
          </p:cNvPr>
          <p:cNvSpPr>
            <a:spLocks noGrp="1"/>
          </p:cNvSpPr>
          <p:nvPr>
            <p:ph type="body" sz="half" idx="1"/>
          </p:nvPr>
        </p:nvSpPr>
        <p:spPr/>
        <p:txBody>
          <a:bodyPr/>
          <a:lstStyle/>
          <a:p>
            <a:endParaRPr lang="nl-NL"/>
          </a:p>
          <a:p>
            <a:endParaRPr lang="nl-NL"/>
          </a:p>
          <a:p>
            <a:endParaRPr lang="nl-NL"/>
          </a:p>
        </p:txBody>
      </p:sp>
      <p:sp>
        <p:nvSpPr>
          <p:cNvPr id="5" name="Tijdelijke aanduiding voor tekst 4">
            <a:extLst>
              <a:ext uri="{FF2B5EF4-FFF2-40B4-BE49-F238E27FC236}">
                <a16:creationId xmlns:a16="http://schemas.microsoft.com/office/drawing/2014/main" id="{387AA9F6-157F-47C5-BFFE-EE1B4F2A3092}"/>
              </a:ext>
            </a:extLst>
          </p:cNvPr>
          <p:cNvSpPr>
            <a:spLocks noGrp="1"/>
          </p:cNvSpPr>
          <p:nvPr>
            <p:ph type="body" sz="quarter" idx="13"/>
          </p:nvPr>
        </p:nvSpPr>
        <p:spPr/>
        <p:txBody>
          <a:bodyPr/>
          <a:lstStyle/>
          <a:p>
            <a:endParaRPr lang="nl-NL"/>
          </a:p>
        </p:txBody>
      </p:sp>
      <p:sp>
        <p:nvSpPr>
          <p:cNvPr id="130" name="TextBox 2"/>
          <p:cNvSpPr txBox="1"/>
          <p:nvPr/>
        </p:nvSpPr>
        <p:spPr>
          <a:xfrm>
            <a:off x="598942" y="1167923"/>
            <a:ext cx="4464126" cy="4031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285750" indent="-285750" defTabSz="719999">
              <a:lnSpc>
                <a:spcPct val="110000"/>
              </a:lnSpc>
              <a:spcBef>
                <a:spcPts val="400"/>
              </a:spcBef>
              <a:buClr>
                <a:srgbClr val="FF824B"/>
              </a:buClr>
              <a:buSzPct val="100000"/>
              <a:buFont typeface="Arial"/>
              <a:buChar char="•"/>
              <a:defRPr sz="2800"/>
            </a:pPr>
            <a:endParaRPr lang="nl-NL" sz="2000"/>
          </a:p>
        </p:txBody>
      </p:sp>
      <p:pic>
        <p:nvPicPr>
          <p:cNvPr id="6" name="Picture 5">
            <a:extLst>
              <a:ext uri="{FF2B5EF4-FFF2-40B4-BE49-F238E27FC236}">
                <a16:creationId xmlns:a16="http://schemas.microsoft.com/office/drawing/2014/main" id="{1892E8BE-BEC8-9542-9112-FCF64A5235F9}"/>
              </a:ext>
            </a:extLst>
          </p:cNvPr>
          <p:cNvPicPr>
            <a:picLocks noChangeAspect="1"/>
          </p:cNvPicPr>
          <p:nvPr/>
        </p:nvPicPr>
        <p:blipFill>
          <a:blip r:embed="rId3">
            <a:duotone>
              <a:schemeClr val="accent2">
                <a:shade val="45000"/>
                <a:satMod val="135000"/>
              </a:schemeClr>
              <a:prstClr val="white"/>
            </a:duotone>
          </a:blip>
          <a:stretch>
            <a:fillRect/>
          </a:stretch>
        </p:blipFill>
        <p:spPr>
          <a:xfrm>
            <a:off x="3009090" y="1484313"/>
            <a:ext cx="2083634" cy="1528647"/>
          </a:xfrm>
          <a:prstGeom prst="rect">
            <a:avLst/>
          </a:prstGeom>
        </p:spPr>
      </p:pic>
      <p:pic>
        <p:nvPicPr>
          <p:cNvPr id="7" name="Picture 6">
            <a:extLst>
              <a:ext uri="{FF2B5EF4-FFF2-40B4-BE49-F238E27FC236}">
                <a16:creationId xmlns:a16="http://schemas.microsoft.com/office/drawing/2014/main" id="{DAC0E8BE-1334-2E49-905A-B137F8A24B07}"/>
              </a:ext>
            </a:extLst>
          </p:cNvPr>
          <p:cNvPicPr>
            <a:picLocks noChangeAspect="1"/>
          </p:cNvPicPr>
          <p:nvPr/>
        </p:nvPicPr>
        <p:blipFill>
          <a:blip r:embed="rId4">
            <a:duotone>
              <a:schemeClr val="accent2">
                <a:shade val="45000"/>
                <a:satMod val="135000"/>
              </a:schemeClr>
              <a:prstClr val="white"/>
            </a:duotone>
          </a:blip>
          <a:stretch>
            <a:fillRect/>
          </a:stretch>
        </p:blipFill>
        <p:spPr>
          <a:xfrm rot="894242">
            <a:off x="2085683" y="3754714"/>
            <a:ext cx="1840219" cy="1645487"/>
          </a:xfrm>
          <a:prstGeom prst="rect">
            <a:avLst/>
          </a:prstGeom>
        </p:spPr>
      </p:pic>
      <p:pic>
        <p:nvPicPr>
          <p:cNvPr id="9" name="Picture 8">
            <a:extLst>
              <a:ext uri="{FF2B5EF4-FFF2-40B4-BE49-F238E27FC236}">
                <a16:creationId xmlns:a16="http://schemas.microsoft.com/office/drawing/2014/main" id="{D4EBC34D-49F8-B640-87F8-01C6F92316F5}"/>
              </a:ext>
            </a:extLst>
          </p:cNvPr>
          <p:cNvPicPr>
            <a:picLocks noChangeAspect="1"/>
          </p:cNvPicPr>
          <p:nvPr/>
        </p:nvPicPr>
        <p:blipFill>
          <a:blip r:embed="rId5">
            <a:duotone>
              <a:schemeClr val="accent2">
                <a:shade val="45000"/>
                <a:satMod val="135000"/>
              </a:schemeClr>
              <a:prstClr val="white"/>
            </a:duotone>
          </a:blip>
          <a:stretch>
            <a:fillRect/>
          </a:stretch>
        </p:blipFill>
        <p:spPr>
          <a:xfrm rot="955704">
            <a:off x="9175142" y="1644967"/>
            <a:ext cx="2005741" cy="1207339"/>
          </a:xfrm>
          <a:prstGeom prst="rect">
            <a:avLst/>
          </a:prstGeom>
        </p:spPr>
      </p:pic>
      <p:pic>
        <p:nvPicPr>
          <p:cNvPr id="10" name="Picture 9">
            <a:extLst>
              <a:ext uri="{FF2B5EF4-FFF2-40B4-BE49-F238E27FC236}">
                <a16:creationId xmlns:a16="http://schemas.microsoft.com/office/drawing/2014/main" id="{87DB744E-61B5-7149-BC97-45C59B3AFEAA}"/>
              </a:ext>
            </a:extLst>
          </p:cNvPr>
          <p:cNvPicPr>
            <a:picLocks noChangeAspect="1"/>
          </p:cNvPicPr>
          <p:nvPr/>
        </p:nvPicPr>
        <p:blipFill>
          <a:blip r:embed="rId6">
            <a:duotone>
              <a:schemeClr val="accent2">
                <a:shade val="45000"/>
                <a:satMod val="135000"/>
              </a:schemeClr>
              <a:prstClr val="white"/>
            </a:duotone>
          </a:blip>
          <a:stretch>
            <a:fillRect/>
          </a:stretch>
        </p:blipFill>
        <p:spPr>
          <a:xfrm rot="20608720">
            <a:off x="740407" y="1855594"/>
            <a:ext cx="1626013" cy="1489701"/>
          </a:xfrm>
          <a:prstGeom prst="rect">
            <a:avLst/>
          </a:prstGeom>
        </p:spPr>
      </p:pic>
      <p:pic>
        <p:nvPicPr>
          <p:cNvPr id="13" name="Picture 12">
            <a:extLst>
              <a:ext uri="{FF2B5EF4-FFF2-40B4-BE49-F238E27FC236}">
                <a16:creationId xmlns:a16="http://schemas.microsoft.com/office/drawing/2014/main" id="{9FA0D962-58C0-3949-B833-304B33AAA0B8}"/>
              </a:ext>
            </a:extLst>
          </p:cNvPr>
          <p:cNvPicPr>
            <a:picLocks noChangeAspect="1"/>
          </p:cNvPicPr>
          <p:nvPr/>
        </p:nvPicPr>
        <p:blipFill>
          <a:blip r:embed="rId7">
            <a:duotone>
              <a:schemeClr val="accent2">
                <a:shade val="45000"/>
                <a:satMod val="135000"/>
              </a:schemeClr>
              <a:prstClr val="white"/>
            </a:duotone>
          </a:blip>
          <a:stretch>
            <a:fillRect/>
          </a:stretch>
        </p:blipFill>
        <p:spPr>
          <a:xfrm rot="20996918">
            <a:off x="8391835" y="3396053"/>
            <a:ext cx="1460491" cy="1674696"/>
          </a:xfrm>
          <a:prstGeom prst="rect">
            <a:avLst/>
          </a:prstGeom>
        </p:spPr>
      </p:pic>
      <p:pic>
        <p:nvPicPr>
          <p:cNvPr id="15" name="Picture 14">
            <a:extLst>
              <a:ext uri="{FF2B5EF4-FFF2-40B4-BE49-F238E27FC236}">
                <a16:creationId xmlns:a16="http://schemas.microsoft.com/office/drawing/2014/main" id="{8D25ADF3-CFCD-E346-83BC-5E5D26D07413}"/>
              </a:ext>
            </a:extLst>
          </p:cNvPr>
          <p:cNvPicPr>
            <a:picLocks noChangeAspect="1"/>
          </p:cNvPicPr>
          <p:nvPr/>
        </p:nvPicPr>
        <p:blipFill>
          <a:blip r:embed="rId8">
            <a:duotone>
              <a:schemeClr val="accent2">
                <a:shade val="45000"/>
                <a:satMod val="135000"/>
              </a:schemeClr>
              <a:prstClr val="white"/>
            </a:duotone>
          </a:blip>
          <a:stretch>
            <a:fillRect/>
          </a:stretch>
        </p:blipFill>
        <p:spPr>
          <a:xfrm rot="193342">
            <a:off x="5132761" y="4122383"/>
            <a:ext cx="2317313" cy="1489701"/>
          </a:xfrm>
          <a:prstGeom prst="rect">
            <a:avLst/>
          </a:prstGeom>
        </p:spPr>
      </p:pic>
      <p:pic>
        <p:nvPicPr>
          <p:cNvPr id="8" name="Picture 7">
            <a:extLst>
              <a:ext uri="{FF2B5EF4-FFF2-40B4-BE49-F238E27FC236}">
                <a16:creationId xmlns:a16="http://schemas.microsoft.com/office/drawing/2014/main" id="{4701136F-814E-B443-AAE7-A66187556D6B}"/>
              </a:ext>
            </a:extLst>
          </p:cNvPr>
          <p:cNvPicPr>
            <a:picLocks noChangeAspect="1"/>
          </p:cNvPicPr>
          <p:nvPr/>
        </p:nvPicPr>
        <p:blipFill>
          <a:blip r:embed="rId9">
            <a:duotone>
              <a:schemeClr val="accent2">
                <a:shade val="45000"/>
                <a:satMod val="135000"/>
              </a:schemeClr>
              <a:prstClr val="white"/>
            </a:duotone>
          </a:blip>
          <a:stretch>
            <a:fillRect/>
          </a:stretch>
        </p:blipFill>
        <p:spPr>
          <a:xfrm>
            <a:off x="5859512" y="2114558"/>
            <a:ext cx="1528647" cy="1314442"/>
          </a:xfrm>
          <a:prstGeom prst="rect">
            <a:avLst/>
          </a:prstGeom>
        </p:spPr>
      </p:pic>
    </p:spTree>
    <p:extLst>
      <p:ext uri="{BB962C8B-B14F-4D97-AF65-F5344CB8AC3E}">
        <p14:creationId xmlns:p14="http://schemas.microsoft.com/office/powerpoint/2010/main" val="961000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anim calcmode="lin" valueType="num">
                                      <p:cBhvr>
                                        <p:cTn id="10" dur="750" fill="hold"/>
                                        <p:tgtEl>
                                          <p:spTgt spid="6"/>
                                        </p:tgtEl>
                                        <p:attrNameLst>
                                          <p:attrName>ppt_x</p:attrName>
                                        </p:attrNameLst>
                                      </p:cBhvr>
                                      <p:tavLst>
                                        <p:tav tm="0">
                                          <p:val>
                                            <p:fltVal val="0.5"/>
                                          </p:val>
                                        </p:tav>
                                        <p:tav tm="100000">
                                          <p:val>
                                            <p:strVal val="#ppt_x"/>
                                          </p:val>
                                        </p:tav>
                                      </p:tavLst>
                                    </p:anim>
                                    <p:anim calcmode="lin" valueType="num">
                                      <p:cBhvr>
                                        <p:cTn id="11" dur="750" fill="hold"/>
                                        <p:tgtEl>
                                          <p:spTgt spid="6"/>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7"/>
                                        </p:tgtEl>
                                        <p:attrNameLst>
                                          <p:attrName>style.visibility</p:attrName>
                                        </p:attrNameLst>
                                      </p:cBhvr>
                                      <p:to>
                                        <p:strVal val="visible"/>
                                      </p:to>
                                    </p:set>
                                    <p:anim calcmode="lin" valueType="num">
                                      <p:cBhvr>
                                        <p:cTn id="14" dur="750" fill="hold"/>
                                        <p:tgtEl>
                                          <p:spTgt spid="7"/>
                                        </p:tgtEl>
                                        <p:attrNameLst>
                                          <p:attrName>ppt_w</p:attrName>
                                        </p:attrNameLst>
                                      </p:cBhvr>
                                      <p:tavLst>
                                        <p:tav tm="0">
                                          <p:val>
                                            <p:fltVal val="0"/>
                                          </p:val>
                                        </p:tav>
                                        <p:tav tm="100000">
                                          <p:val>
                                            <p:strVal val="#ppt_w"/>
                                          </p:val>
                                        </p:tav>
                                      </p:tavLst>
                                    </p:anim>
                                    <p:anim calcmode="lin" valueType="num">
                                      <p:cBhvr>
                                        <p:cTn id="15" dur="750" fill="hold"/>
                                        <p:tgtEl>
                                          <p:spTgt spid="7"/>
                                        </p:tgtEl>
                                        <p:attrNameLst>
                                          <p:attrName>ppt_h</p:attrName>
                                        </p:attrNameLst>
                                      </p:cBhvr>
                                      <p:tavLst>
                                        <p:tav tm="0">
                                          <p:val>
                                            <p:fltVal val="0"/>
                                          </p:val>
                                        </p:tav>
                                        <p:tav tm="100000">
                                          <p:val>
                                            <p:strVal val="#ppt_h"/>
                                          </p:val>
                                        </p:tav>
                                      </p:tavLst>
                                    </p:anim>
                                    <p:animEffect transition="in" filter="fade">
                                      <p:cBhvr>
                                        <p:cTn id="16" dur="750"/>
                                        <p:tgtEl>
                                          <p:spTgt spid="7"/>
                                        </p:tgtEl>
                                      </p:cBhvr>
                                    </p:animEffect>
                                    <p:anim calcmode="lin" valueType="num">
                                      <p:cBhvr>
                                        <p:cTn id="17" dur="750" fill="hold"/>
                                        <p:tgtEl>
                                          <p:spTgt spid="7"/>
                                        </p:tgtEl>
                                        <p:attrNameLst>
                                          <p:attrName>ppt_x</p:attrName>
                                        </p:attrNameLst>
                                      </p:cBhvr>
                                      <p:tavLst>
                                        <p:tav tm="0">
                                          <p:val>
                                            <p:fltVal val="0.5"/>
                                          </p:val>
                                        </p:tav>
                                        <p:tav tm="100000">
                                          <p:val>
                                            <p:strVal val="#ppt_x"/>
                                          </p:val>
                                        </p:tav>
                                      </p:tavLst>
                                    </p:anim>
                                    <p:anim calcmode="lin" valueType="num">
                                      <p:cBhvr>
                                        <p:cTn id="18" dur="75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750" fill="hold"/>
                                        <p:tgtEl>
                                          <p:spTgt spid="13"/>
                                        </p:tgtEl>
                                        <p:attrNameLst>
                                          <p:attrName>ppt_w</p:attrName>
                                        </p:attrNameLst>
                                      </p:cBhvr>
                                      <p:tavLst>
                                        <p:tav tm="0">
                                          <p:val>
                                            <p:fltVal val="0"/>
                                          </p:val>
                                        </p:tav>
                                        <p:tav tm="100000">
                                          <p:val>
                                            <p:strVal val="#ppt_w"/>
                                          </p:val>
                                        </p:tav>
                                      </p:tavLst>
                                    </p:anim>
                                    <p:anim calcmode="lin" valueType="num">
                                      <p:cBhvr>
                                        <p:cTn id="22" dur="750" fill="hold"/>
                                        <p:tgtEl>
                                          <p:spTgt spid="13"/>
                                        </p:tgtEl>
                                        <p:attrNameLst>
                                          <p:attrName>ppt_h</p:attrName>
                                        </p:attrNameLst>
                                      </p:cBhvr>
                                      <p:tavLst>
                                        <p:tav tm="0">
                                          <p:val>
                                            <p:fltVal val="0"/>
                                          </p:val>
                                        </p:tav>
                                        <p:tav tm="100000">
                                          <p:val>
                                            <p:strVal val="#ppt_h"/>
                                          </p:val>
                                        </p:tav>
                                      </p:tavLst>
                                    </p:anim>
                                    <p:animEffect transition="in" filter="fade">
                                      <p:cBhvr>
                                        <p:cTn id="23" dur="750"/>
                                        <p:tgtEl>
                                          <p:spTgt spid="13"/>
                                        </p:tgtEl>
                                      </p:cBhvr>
                                    </p:animEffect>
                                    <p:anim calcmode="lin" valueType="num">
                                      <p:cBhvr>
                                        <p:cTn id="24" dur="750" fill="hold"/>
                                        <p:tgtEl>
                                          <p:spTgt spid="13"/>
                                        </p:tgtEl>
                                        <p:attrNameLst>
                                          <p:attrName>ppt_x</p:attrName>
                                        </p:attrNameLst>
                                      </p:cBhvr>
                                      <p:tavLst>
                                        <p:tav tm="0">
                                          <p:val>
                                            <p:fltVal val="0.5"/>
                                          </p:val>
                                        </p:tav>
                                        <p:tav tm="100000">
                                          <p:val>
                                            <p:strVal val="#ppt_x"/>
                                          </p:val>
                                        </p:tav>
                                      </p:tavLst>
                                    </p:anim>
                                    <p:anim calcmode="lin" valueType="num">
                                      <p:cBhvr>
                                        <p:cTn id="25" dur="750" fill="hold"/>
                                        <p:tgtEl>
                                          <p:spTgt spid="13"/>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8"/>
                                        </p:tgtEl>
                                        <p:attrNameLst>
                                          <p:attrName>style.visibility</p:attrName>
                                        </p:attrNameLst>
                                      </p:cBhvr>
                                      <p:to>
                                        <p:strVal val="visible"/>
                                      </p:to>
                                    </p:set>
                                    <p:anim calcmode="lin" valueType="num">
                                      <p:cBhvr>
                                        <p:cTn id="28" dur="750" fill="hold"/>
                                        <p:tgtEl>
                                          <p:spTgt spid="8"/>
                                        </p:tgtEl>
                                        <p:attrNameLst>
                                          <p:attrName>ppt_w</p:attrName>
                                        </p:attrNameLst>
                                      </p:cBhvr>
                                      <p:tavLst>
                                        <p:tav tm="0">
                                          <p:val>
                                            <p:fltVal val="0"/>
                                          </p:val>
                                        </p:tav>
                                        <p:tav tm="100000">
                                          <p:val>
                                            <p:strVal val="#ppt_w"/>
                                          </p:val>
                                        </p:tav>
                                      </p:tavLst>
                                    </p:anim>
                                    <p:anim calcmode="lin" valueType="num">
                                      <p:cBhvr>
                                        <p:cTn id="29" dur="750" fill="hold"/>
                                        <p:tgtEl>
                                          <p:spTgt spid="8"/>
                                        </p:tgtEl>
                                        <p:attrNameLst>
                                          <p:attrName>ppt_h</p:attrName>
                                        </p:attrNameLst>
                                      </p:cBhvr>
                                      <p:tavLst>
                                        <p:tav tm="0">
                                          <p:val>
                                            <p:fltVal val="0"/>
                                          </p:val>
                                        </p:tav>
                                        <p:tav tm="100000">
                                          <p:val>
                                            <p:strVal val="#ppt_h"/>
                                          </p:val>
                                        </p:tav>
                                      </p:tavLst>
                                    </p:anim>
                                    <p:animEffect transition="in" filter="fade">
                                      <p:cBhvr>
                                        <p:cTn id="30" dur="750"/>
                                        <p:tgtEl>
                                          <p:spTgt spid="8"/>
                                        </p:tgtEl>
                                      </p:cBhvr>
                                    </p:animEffect>
                                    <p:anim calcmode="lin" valueType="num">
                                      <p:cBhvr>
                                        <p:cTn id="31" dur="750" fill="hold"/>
                                        <p:tgtEl>
                                          <p:spTgt spid="8"/>
                                        </p:tgtEl>
                                        <p:attrNameLst>
                                          <p:attrName>ppt_x</p:attrName>
                                        </p:attrNameLst>
                                      </p:cBhvr>
                                      <p:tavLst>
                                        <p:tav tm="0">
                                          <p:val>
                                            <p:fltVal val="0.5"/>
                                          </p:val>
                                        </p:tav>
                                        <p:tav tm="100000">
                                          <p:val>
                                            <p:strVal val="#ppt_x"/>
                                          </p:val>
                                        </p:tav>
                                      </p:tavLst>
                                    </p:anim>
                                    <p:anim calcmode="lin" valueType="num">
                                      <p:cBhvr>
                                        <p:cTn id="32" dur="750" fill="hold"/>
                                        <p:tgtEl>
                                          <p:spTgt spid="8"/>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1000"/>
                                  </p:stCondLst>
                                  <p:childTnLst>
                                    <p:set>
                                      <p:cBhvr>
                                        <p:cTn id="34" dur="1" fill="hold">
                                          <p:stCondLst>
                                            <p:cond delay="0"/>
                                          </p:stCondLst>
                                        </p:cTn>
                                        <p:tgtEl>
                                          <p:spTgt spid="9"/>
                                        </p:tgtEl>
                                        <p:attrNameLst>
                                          <p:attrName>style.visibility</p:attrName>
                                        </p:attrNameLst>
                                      </p:cBhvr>
                                      <p:to>
                                        <p:strVal val="visible"/>
                                      </p:to>
                                    </p:set>
                                    <p:anim calcmode="lin" valueType="num">
                                      <p:cBhvr>
                                        <p:cTn id="35" dur="750" fill="hold"/>
                                        <p:tgtEl>
                                          <p:spTgt spid="9"/>
                                        </p:tgtEl>
                                        <p:attrNameLst>
                                          <p:attrName>ppt_w</p:attrName>
                                        </p:attrNameLst>
                                      </p:cBhvr>
                                      <p:tavLst>
                                        <p:tav tm="0">
                                          <p:val>
                                            <p:fltVal val="0"/>
                                          </p:val>
                                        </p:tav>
                                        <p:tav tm="100000">
                                          <p:val>
                                            <p:strVal val="#ppt_w"/>
                                          </p:val>
                                        </p:tav>
                                      </p:tavLst>
                                    </p:anim>
                                    <p:anim calcmode="lin" valueType="num">
                                      <p:cBhvr>
                                        <p:cTn id="36" dur="750" fill="hold"/>
                                        <p:tgtEl>
                                          <p:spTgt spid="9"/>
                                        </p:tgtEl>
                                        <p:attrNameLst>
                                          <p:attrName>ppt_h</p:attrName>
                                        </p:attrNameLst>
                                      </p:cBhvr>
                                      <p:tavLst>
                                        <p:tav tm="0">
                                          <p:val>
                                            <p:fltVal val="0"/>
                                          </p:val>
                                        </p:tav>
                                        <p:tav tm="100000">
                                          <p:val>
                                            <p:strVal val="#ppt_h"/>
                                          </p:val>
                                        </p:tav>
                                      </p:tavLst>
                                    </p:anim>
                                    <p:animEffect transition="in" filter="fade">
                                      <p:cBhvr>
                                        <p:cTn id="37" dur="750"/>
                                        <p:tgtEl>
                                          <p:spTgt spid="9"/>
                                        </p:tgtEl>
                                      </p:cBhvr>
                                    </p:animEffect>
                                    <p:anim calcmode="lin" valueType="num">
                                      <p:cBhvr>
                                        <p:cTn id="38" dur="750" fill="hold"/>
                                        <p:tgtEl>
                                          <p:spTgt spid="9"/>
                                        </p:tgtEl>
                                        <p:attrNameLst>
                                          <p:attrName>ppt_x</p:attrName>
                                        </p:attrNameLst>
                                      </p:cBhvr>
                                      <p:tavLst>
                                        <p:tav tm="0">
                                          <p:val>
                                            <p:fltVal val="0.5"/>
                                          </p:val>
                                        </p:tav>
                                        <p:tav tm="100000">
                                          <p:val>
                                            <p:strVal val="#ppt_x"/>
                                          </p:val>
                                        </p:tav>
                                      </p:tavLst>
                                    </p:anim>
                                    <p:anim calcmode="lin" valueType="num">
                                      <p:cBhvr>
                                        <p:cTn id="39" dur="750" fill="hold"/>
                                        <p:tgtEl>
                                          <p:spTgt spid="9"/>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1250"/>
                                  </p:stCondLst>
                                  <p:childTnLst>
                                    <p:set>
                                      <p:cBhvr>
                                        <p:cTn id="41" dur="1" fill="hold">
                                          <p:stCondLst>
                                            <p:cond delay="0"/>
                                          </p:stCondLst>
                                        </p:cTn>
                                        <p:tgtEl>
                                          <p:spTgt spid="15"/>
                                        </p:tgtEl>
                                        <p:attrNameLst>
                                          <p:attrName>style.visibility</p:attrName>
                                        </p:attrNameLst>
                                      </p:cBhvr>
                                      <p:to>
                                        <p:strVal val="visible"/>
                                      </p:to>
                                    </p:set>
                                    <p:anim calcmode="lin" valueType="num">
                                      <p:cBhvr>
                                        <p:cTn id="42" dur="750" fill="hold"/>
                                        <p:tgtEl>
                                          <p:spTgt spid="15"/>
                                        </p:tgtEl>
                                        <p:attrNameLst>
                                          <p:attrName>ppt_w</p:attrName>
                                        </p:attrNameLst>
                                      </p:cBhvr>
                                      <p:tavLst>
                                        <p:tav tm="0">
                                          <p:val>
                                            <p:fltVal val="0"/>
                                          </p:val>
                                        </p:tav>
                                        <p:tav tm="100000">
                                          <p:val>
                                            <p:strVal val="#ppt_w"/>
                                          </p:val>
                                        </p:tav>
                                      </p:tavLst>
                                    </p:anim>
                                    <p:anim calcmode="lin" valueType="num">
                                      <p:cBhvr>
                                        <p:cTn id="43" dur="750" fill="hold"/>
                                        <p:tgtEl>
                                          <p:spTgt spid="15"/>
                                        </p:tgtEl>
                                        <p:attrNameLst>
                                          <p:attrName>ppt_h</p:attrName>
                                        </p:attrNameLst>
                                      </p:cBhvr>
                                      <p:tavLst>
                                        <p:tav tm="0">
                                          <p:val>
                                            <p:fltVal val="0"/>
                                          </p:val>
                                        </p:tav>
                                        <p:tav tm="100000">
                                          <p:val>
                                            <p:strVal val="#ppt_h"/>
                                          </p:val>
                                        </p:tav>
                                      </p:tavLst>
                                    </p:anim>
                                    <p:animEffect transition="in" filter="fade">
                                      <p:cBhvr>
                                        <p:cTn id="44" dur="750"/>
                                        <p:tgtEl>
                                          <p:spTgt spid="15"/>
                                        </p:tgtEl>
                                      </p:cBhvr>
                                    </p:animEffect>
                                    <p:anim calcmode="lin" valueType="num">
                                      <p:cBhvr>
                                        <p:cTn id="45" dur="750" fill="hold"/>
                                        <p:tgtEl>
                                          <p:spTgt spid="15"/>
                                        </p:tgtEl>
                                        <p:attrNameLst>
                                          <p:attrName>ppt_x</p:attrName>
                                        </p:attrNameLst>
                                      </p:cBhvr>
                                      <p:tavLst>
                                        <p:tav tm="0">
                                          <p:val>
                                            <p:fltVal val="0.5"/>
                                          </p:val>
                                        </p:tav>
                                        <p:tav tm="100000">
                                          <p:val>
                                            <p:strVal val="#ppt_x"/>
                                          </p:val>
                                        </p:tav>
                                      </p:tavLst>
                                    </p:anim>
                                    <p:anim calcmode="lin" valueType="num">
                                      <p:cBhvr>
                                        <p:cTn id="46" dur="750" fill="hold"/>
                                        <p:tgtEl>
                                          <p:spTgt spid="15"/>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1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750" fill="hold"/>
                                        <p:tgtEl>
                                          <p:spTgt spid="10"/>
                                        </p:tgtEl>
                                        <p:attrNameLst>
                                          <p:attrName>ppt_w</p:attrName>
                                        </p:attrNameLst>
                                      </p:cBhvr>
                                      <p:tavLst>
                                        <p:tav tm="0">
                                          <p:val>
                                            <p:fltVal val="0"/>
                                          </p:val>
                                        </p:tav>
                                        <p:tav tm="100000">
                                          <p:val>
                                            <p:strVal val="#ppt_w"/>
                                          </p:val>
                                        </p:tav>
                                      </p:tavLst>
                                    </p:anim>
                                    <p:anim calcmode="lin" valueType="num">
                                      <p:cBhvr>
                                        <p:cTn id="50" dur="750" fill="hold"/>
                                        <p:tgtEl>
                                          <p:spTgt spid="10"/>
                                        </p:tgtEl>
                                        <p:attrNameLst>
                                          <p:attrName>ppt_h</p:attrName>
                                        </p:attrNameLst>
                                      </p:cBhvr>
                                      <p:tavLst>
                                        <p:tav tm="0">
                                          <p:val>
                                            <p:fltVal val="0"/>
                                          </p:val>
                                        </p:tav>
                                        <p:tav tm="100000">
                                          <p:val>
                                            <p:strVal val="#ppt_h"/>
                                          </p:val>
                                        </p:tav>
                                      </p:tavLst>
                                    </p:anim>
                                    <p:animEffect transition="in" filter="fade">
                                      <p:cBhvr>
                                        <p:cTn id="51" dur="750"/>
                                        <p:tgtEl>
                                          <p:spTgt spid="10"/>
                                        </p:tgtEl>
                                      </p:cBhvr>
                                    </p:animEffect>
                                    <p:anim calcmode="lin" valueType="num">
                                      <p:cBhvr>
                                        <p:cTn id="52" dur="750" fill="hold"/>
                                        <p:tgtEl>
                                          <p:spTgt spid="10"/>
                                        </p:tgtEl>
                                        <p:attrNameLst>
                                          <p:attrName>ppt_x</p:attrName>
                                        </p:attrNameLst>
                                      </p:cBhvr>
                                      <p:tavLst>
                                        <p:tav tm="0">
                                          <p:val>
                                            <p:fltVal val="0.5"/>
                                          </p:val>
                                        </p:tav>
                                        <p:tav tm="100000">
                                          <p:val>
                                            <p:strVal val="#ppt_x"/>
                                          </p:val>
                                        </p:tav>
                                      </p:tavLst>
                                    </p:anim>
                                    <p:anim calcmode="lin" valueType="num">
                                      <p:cBhvr>
                                        <p:cTn id="53" dur="750" fill="hold"/>
                                        <p:tgtEl>
                                          <p:spTgt spid="1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itle 1"/>
          <p:cNvSpPr txBox="1">
            <a:spLocks noGrp="1"/>
          </p:cNvSpPr>
          <p:nvPr>
            <p:ph type="title"/>
          </p:nvPr>
        </p:nvSpPr>
        <p:spPr/>
        <p:txBody>
          <a:bodyPr/>
          <a:lstStyle/>
          <a:p>
            <a:r>
              <a:rPr lang="nl-NL"/>
              <a:t>Reglement PBO</a:t>
            </a:r>
          </a:p>
        </p:txBody>
      </p:sp>
      <p:sp>
        <p:nvSpPr>
          <p:cNvPr id="4" name="Tijdelijke aanduiding voor tekst 3">
            <a:extLst>
              <a:ext uri="{FF2B5EF4-FFF2-40B4-BE49-F238E27FC236}">
                <a16:creationId xmlns:a16="http://schemas.microsoft.com/office/drawing/2014/main" id="{C0A3602A-FB04-4B65-A54A-4637FE50132C}"/>
              </a:ext>
            </a:extLst>
          </p:cNvPr>
          <p:cNvSpPr>
            <a:spLocks noGrp="1"/>
          </p:cNvSpPr>
          <p:nvPr>
            <p:ph type="body" sz="quarter" idx="1"/>
          </p:nvPr>
        </p:nvSpPr>
        <p:spPr/>
        <p:txBody>
          <a:bodyPr/>
          <a:lstStyle/>
          <a:p>
            <a:endParaRPr lang="nl-NL"/>
          </a:p>
        </p:txBody>
      </p:sp>
      <p:sp>
        <p:nvSpPr>
          <p:cNvPr id="136" name="Nadere specificaties in reglement lokale omroep…"/>
          <p:cNvSpPr txBox="1"/>
          <p:nvPr/>
        </p:nvSpPr>
        <p:spPr>
          <a:xfrm>
            <a:off x="407989" y="1476895"/>
            <a:ext cx="7032830" cy="34117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285750" indent="-285750" defTabSz="719999">
              <a:lnSpc>
                <a:spcPct val="110000"/>
              </a:lnSpc>
              <a:spcBef>
                <a:spcPts val="400"/>
              </a:spcBef>
              <a:buClr>
                <a:srgbClr val="FF824B"/>
              </a:buClr>
              <a:buSzPct val="100000"/>
              <a:buFont typeface="Arial"/>
              <a:buChar char="•"/>
              <a:defRPr sz="2800"/>
            </a:pPr>
            <a:r>
              <a:rPr lang="nl-NL" sz="2400" dirty="0"/>
              <a:t>PBO heeft een eigen reglement met daarin een nadere omschrijving van taken, bevoegdheden en werkwijze PBO (is voorwaarde voor verkrijgen van het Keurmerk Nederlandse Streekomroepen)</a:t>
            </a:r>
          </a:p>
          <a:p>
            <a:pPr marL="285750" indent="-285750" defTabSz="719999">
              <a:lnSpc>
                <a:spcPct val="110000"/>
              </a:lnSpc>
              <a:spcBef>
                <a:spcPts val="400"/>
              </a:spcBef>
              <a:buClr>
                <a:srgbClr val="FF824B"/>
              </a:buClr>
              <a:buSzPct val="100000"/>
              <a:buFont typeface="Arial"/>
              <a:buChar char="•"/>
              <a:defRPr sz="2800"/>
            </a:pPr>
            <a:endParaRPr lang="nl-NL" sz="2400" dirty="0"/>
          </a:p>
          <a:p>
            <a:pPr marL="285750" indent="-285750" defTabSz="719999">
              <a:lnSpc>
                <a:spcPct val="110000"/>
              </a:lnSpc>
              <a:spcBef>
                <a:spcPts val="400"/>
              </a:spcBef>
              <a:buClr>
                <a:srgbClr val="FF824B"/>
              </a:buClr>
              <a:buSzPct val="100000"/>
              <a:buFont typeface="Arial"/>
              <a:buChar char="•"/>
              <a:defRPr sz="2800"/>
            </a:pPr>
            <a:r>
              <a:rPr lang="nl-NL" sz="2400" dirty="0"/>
              <a:t>NLPO heeft een modelreglement voor </a:t>
            </a:r>
            <a:r>
              <a:rPr lang="nl-NL" sz="2400" dirty="0" err="1"/>
              <a:t>PBOs</a:t>
            </a:r>
            <a:r>
              <a:rPr lang="nl-NL" sz="2400" dirty="0"/>
              <a:t>: </a:t>
            </a:r>
            <a:r>
              <a:rPr lang="nl-NL" sz="2400" u="sng" dirty="0">
                <a:solidFill>
                  <a:srgbClr val="0000FF"/>
                </a:solidFill>
                <a:uFill>
                  <a:solidFill>
                    <a:srgbClr val="0000FF"/>
                  </a:solidFill>
                </a:uFill>
                <a:hlinkClick r:id="rId3"/>
              </a:rPr>
              <a:t>https://www.nlpo.nl/publicaties</a:t>
            </a:r>
          </a:p>
        </p:txBody>
      </p:sp>
      <p:pic>
        <p:nvPicPr>
          <p:cNvPr id="5" name="Afbeelding 4">
            <a:extLst>
              <a:ext uri="{FF2B5EF4-FFF2-40B4-BE49-F238E27FC236}">
                <a16:creationId xmlns:a16="http://schemas.microsoft.com/office/drawing/2014/main" id="{2E229F0C-6011-49BC-94C1-FBBC36D10C08}"/>
              </a:ext>
            </a:extLst>
          </p:cNvPr>
          <p:cNvPicPr>
            <a:picLocks noChangeAspect="1"/>
          </p:cNvPicPr>
          <p:nvPr/>
        </p:nvPicPr>
        <p:blipFill>
          <a:blip r:embed="rId4"/>
          <a:stretch>
            <a:fillRect/>
          </a:stretch>
        </p:blipFill>
        <p:spPr>
          <a:xfrm rot="557187">
            <a:off x="7802048" y="1435751"/>
            <a:ext cx="3358756" cy="47498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76148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Title 1"/>
          <p:cNvSpPr txBox="1">
            <a:spLocks noGrp="1"/>
          </p:cNvSpPr>
          <p:nvPr>
            <p:ph type="title"/>
          </p:nvPr>
        </p:nvSpPr>
        <p:spPr/>
        <p:txBody>
          <a:bodyPr/>
          <a:lstStyle/>
          <a:p>
            <a:r>
              <a:rPr lang="en-US"/>
              <a:t>Taken PBO</a:t>
            </a:r>
          </a:p>
        </p:txBody>
      </p:sp>
      <p:sp>
        <p:nvSpPr>
          <p:cNvPr id="7" name="Text Placeholder 6">
            <a:extLst>
              <a:ext uri="{FF2B5EF4-FFF2-40B4-BE49-F238E27FC236}">
                <a16:creationId xmlns:a16="http://schemas.microsoft.com/office/drawing/2014/main" id="{21339074-4F45-294A-B6F4-0555F5D28B43}"/>
              </a:ext>
            </a:extLst>
          </p:cNvPr>
          <p:cNvSpPr>
            <a:spLocks noGrp="1"/>
          </p:cNvSpPr>
          <p:nvPr>
            <p:ph type="body" idx="1"/>
          </p:nvPr>
        </p:nvSpPr>
        <p:spPr/>
        <p:txBody>
          <a:bodyPr>
            <a:normAutofit/>
          </a:bodyPr>
          <a:lstStyle/>
          <a:p>
            <a:pPr marL="342900" indent="-342900">
              <a:buClr>
                <a:schemeClr val="accent2"/>
              </a:buClr>
              <a:buFont typeface="Arial" panose="020B0604020202020204" pitchFamily="34" charset="0"/>
              <a:buChar char="•"/>
            </a:pPr>
            <a:r>
              <a:rPr lang="nl-NL" sz="2400" dirty="0"/>
              <a:t>Stelt jaarlijks het media-aanbodbeleid vast, d.w.z. een plan waarin staan:</a:t>
            </a:r>
          </a:p>
          <a:p>
            <a:pPr marL="698500" lvl="6" indent="-342900">
              <a:buClr>
                <a:schemeClr val="accent2"/>
              </a:buClr>
              <a:buFont typeface="Arial" panose="020B0604020202020204" pitchFamily="34" charset="0"/>
              <a:buChar char="•"/>
            </a:pPr>
            <a:r>
              <a:rPr lang="nl-NL" sz="1800" dirty="0"/>
              <a:t>Missie, doelstellingen </a:t>
            </a:r>
          </a:p>
          <a:p>
            <a:pPr marL="698500" lvl="6" indent="-342900">
              <a:buClr>
                <a:schemeClr val="accent2"/>
              </a:buClr>
              <a:buFont typeface="Arial" panose="020B0604020202020204" pitchFamily="34" charset="0"/>
              <a:buChar char="•"/>
            </a:pPr>
            <a:r>
              <a:rPr lang="nl-NL" sz="1800" dirty="0"/>
              <a:t>Een omschrijving van het programma-aanbod / welke soort programma’s (voor welke doelgroepen)</a:t>
            </a:r>
          </a:p>
          <a:p>
            <a:pPr marL="698500" lvl="6" indent="-342900">
              <a:buClr>
                <a:schemeClr val="accent2"/>
              </a:buClr>
              <a:buFont typeface="Arial" panose="020B0604020202020204" pitchFamily="34" charset="0"/>
              <a:buChar char="•"/>
            </a:pPr>
            <a:r>
              <a:rPr lang="nl-NL" sz="1800" dirty="0"/>
              <a:t>Op welke platforms (radio, tv, internet)</a:t>
            </a:r>
          </a:p>
          <a:p>
            <a:pPr marL="698500" lvl="6" indent="-342900">
              <a:buClr>
                <a:schemeClr val="accent2"/>
              </a:buClr>
              <a:buFont typeface="Arial" panose="020B0604020202020204" pitchFamily="34" charset="0"/>
              <a:buChar char="•"/>
            </a:pPr>
            <a:r>
              <a:rPr lang="nl-NL" sz="1800" dirty="0"/>
              <a:t>Welke programma’s de omroep zelf verzorgt en welke door derden worden gemaakt</a:t>
            </a:r>
          </a:p>
          <a:p>
            <a:pPr marL="698500" lvl="6" indent="-342900">
              <a:buClr>
                <a:schemeClr val="accent2"/>
              </a:buClr>
              <a:buFont typeface="Arial" panose="020B0604020202020204" pitchFamily="34" charset="0"/>
              <a:buChar char="•"/>
            </a:pPr>
            <a:r>
              <a:rPr lang="nl-NL" sz="1800" dirty="0"/>
              <a:t>Geldt voor 1 jaar en kan tussentijds worden gewijzigd</a:t>
            </a:r>
          </a:p>
          <a:p>
            <a:pPr marL="342900" indent="-342900">
              <a:buClr>
                <a:schemeClr val="accent2"/>
              </a:buClr>
              <a:buFont typeface="Arial" panose="020B0604020202020204" pitchFamily="34" charset="0"/>
              <a:buChar char="•"/>
            </a:pPr>
            <a:r>
              <a:rPr lang="nl-NL" sz="2400" dirty="0"/>
              <a:t>Controleert de uitvoering van het media-aanbodbeleid</a:t>
            </a:r>
          </a:p>
          <a:p>
            <a:pPr marL="342900" indent="-342900">
              <a:buClr>
                <a:schemeClr val="accent2"/>
              </a:buClr>
              <a:buFont typeface="Arial" panose="020B0604020202020204" pitchFamily="34" charset="0"/>
              <a:buChar char="•"/>
            </a:pPr>
            <a:r>
              <a:rPr lang="nl-NL" sz="2400" dirty="0"/>
              <a:t>Stelt jaarlijks een rapportage op over het gerealiseerde programmabeleid</a:t>
            </a:r>
          </a:p>
          <a:p>
            <a:pPr marL="342900" indent="-342900">
              <a:buClr>
                <a:schemeClr val="accent2"/>
              </a:buClr>
              <a:buFont typeface="Arial" panose="020B0604020202020204" pitchFamily="34" charset="0"/>
              <a:buChar char="•"/>
            </a:pPr>
            <a:r>
              <a:rPr lang="nl-NL" sz="2400" dirty="0"/>
              <a:t>Controleert of wordt voldaan aan de ICE-norm</a:t>
            </a:r>
          </a:p>
          <a:p>
            <a:pPr marL="342900" indent="-342900">
              <a:buClr>
                <a:schemeClr val="accent2"/>
              </a:buClr>
              <a:buFont typeface="Arial" panose="020B0604020202020204" pitchFamily="34" charset="0"/>
              <a:buChar char="•"/>
            </a:pPr>
            <a:r>
              <a:rPr lang="nl-NL" sz="2400" dirty="0"/>
              <a:t>Geeft gevraagd en ongevraagd advies</a:t>
            </a:r>
          </a:p>
          <a:p>
            <a:endParaRPr lang="nl-NL" sz="2400" dirty="0"/>
          </a:p>
          <a:p>
            <a:endParaRPr lang="nl-NL" sz="2400" dirty="0"/>
          </a:p>
          <a:p>
            <a:endParaRPr lang="nl-NL" sz="2400" dirty="0"/>
          </a:p>
        </p:txBody>
      </p:sp>
      <p:sp>
        <p:nvSpPr>
          <p:cNvPr id="8" name="Tijdelijke aanduiding voor tekst 7">
            <a:extLst>
              <a:ext uri="{FF2B5EF4-FFF2-40B4-BE49-F238E27FC236}">
                <a16:creationId xmlns:a16="http://schemas.microsoft.com/office/drawing/2014/main" id="{85A3D450-8048-4970-9056-74256194718E}"/>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420431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itle 1"/>
          <p:cNvSpPr txBox="1">
            <a:spLocks noGrp="1"/>
          </p:cNvSpPr>
          <p:nvPr>
            <p:ph type="title"/>
          </p:nvPr>
        </p:nvSpPr>
        <p:spPr/>
        <p:txBody>
          <a:bodyPr/>
          <a:lstStyle/>
          <a:p>
            <a:r>
              <a:rPr lang="nl-NL"/>
              <a:t>PBO kan ook kijken naar:</a:t>
            </a:r>
          </a:p>
        </p:txBody>
      </p:sp>
      <p:sp>
        <p:nvSpPr>
          <p:cNvPr id="4" name="Tijdelijke aanduiding voor tekst 3">
            <a:extLst>
              <a:ext uri="{FF2B5EF4-FFF2-40B4-BE49-F238E27FC236}">
                <a16:creationId xmlns:a16="http://schemas.microsoft.com/office/drawing/2014/main" id="{8B8E995D-91E8-4F71-B416-28A37BE61447}"/>
              </a:ext>
            </a:extLst>
          </p:cNvPr>
          <p:cNvSpPr>
            <a:spLocks noGrp="1"/>
          </p:cNvSpPr>
          <p:nvPr>
            <p:ph type="body" sz="quarter" idx="1"/>
          </p:nvPr>
        </p:nvSpPr>
        <p:spPr/>
        <p:txBody>
          <a:bodyPr/>
          <a:lstStyle/>
          <a:p>
            <a:endParaRPr lang="nl-NL"/>
          </a:p>
        </p:txBody>
      </p:sp>
      <p:sp>
        <p:nvSpPr>
          <p:cNvPr id="147" name="Rectangle 2"/>
          <p:cNvSpPr txBox="1"/>
          <p:nvPr/>
        </p:nvSpPr>
        <p:spPr>
          <a:xfrm>
            <a:off x="419099" y="1502898"/>
            <a:ext cx="11364913" cy="46199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defTabSz="719999">
              <a:lnSpc>
                <a:spcPct val="110000"/>
              </a:lnSpc>
              <a:spcBef>
                <a:spcPts val="400"/>
              </a:spcBef>
              <a:buClr>
                <a:srgbClr val="FF824B"/>
              </a:buClr>
              <a:buSzPct val="100000"/>
              <a:defRPr sz="2800"/>
            </a:pPr>
            <a:r>
              <a:rPr lang="nl-NL" sz="2200" dirty="0"/>
              <a:t>LTMA criteria, o.a.:</a:t>
            </a:r>
          </a:p>
          <a:p>
            <a:pPr marL="285750" indent="-285750" defTabSz="719999">
              <a:lnSpc>
                <a:spcPct val="110000"/>
              </a:lnSpc>
              <a:spcBef>
                <a:spcPts val="400"/>
              </a:spcBef>
              <a:buClr>
                <a:srgbClr val="FF824B"/>
              </a:buClr>
              <a:buSzPct val="100000"/>
              <a:buFont typeface="Arial"/>
              <a:buChar char="•"/>
              <a:defRPr sz="2800"/>
            </a:pPr>
            <a:r>
              <a:rPr lang="nl-NL" sz="2200" dirty="0"/>
              <a:t>evenwichtige en volledig dekkende redactionele aandacht voor de burgers straten, buurten, dorpen en steden in het verzorgingsgebied</a:t>
            </a:r>
          </a:p>
          <a:p>
            <a:pPr marL="285750" indent="-285750" defTabSz="719999">
              <a:lnSpc>
                <a:spcPct val="110000"/>
              </a:lnSpc>
              <a:spcBef>
                <a:spcPts val="400"/>
              </a:spcBef>
              <a:buClr>
                <a:srgbClr val="FF824B"/>
              </a:buClr>
              <a:buSzPct val="100000"/>
              <a:buFont typeface="Arial"/>
              <a:buChar char="•"/>
              <a:defRPr sz="2800"/>
            </a:pPr>
            <a:r>
              <a:rPr lang="nl-NL" sz="2200" dirty="0"/>
              <a:t>dagelijks, op werkdagen, op radio, tv en internet nieuws en informatie</a:t>
            </a:r>
          </a:p>
          <a:p>
            <a:pPr marL="285750" indent="-285750" defTabSz="719999">
              <a:lnSpc>
                <a:spcPct val="110000"/>
              </a:lnSpc>
              <a:spcBef>
                <a:spcPts val="400"/>
              </a:spcBef>
              <a:buClr>
                <a:srgbClr val="FF824B"/>
              </a:buClr>
              <a:buSzPct val="100000"/>
              <a:buFont typeface="Arial"/>
              <a:buChar char="•"/>
              <a:defRPr sz="2800"/>
            </a:pPr>
            <a:r>
              <a:rPr lang="nl-NL" sz="2200" dirty="0"/>
              <a:t>interactie en participatie van burgers en groeperingen</a:t>
            </a:r>
          </a:p>
          <a:p>
            <a:pPr defTabSz="719999">
              <a:lnSpc>
                <a:spcPct val="110000"/>
              </a:lnSpc>
              <a:spcBef>
                <a:spcPts val="400"/>
              </a:spcBef>
              <a:buClr>
                <a:srgbClr val="FF824B"/>
              </a:buClr>
              <a:buSzPct val="100000"/>
              <a:defRPr sz="2800"/>
            </a:pPr>
            <a:endParaRPr lang="nl-NL" sz="2200" dirty="0"/>
          </a:p>
          <a:p>
            <a:pPr defTabSz="719999">
              <a:lnSpc>
                <a:spcPct val="110000"/>
              </a:lnSpc>
              <a:spcBef>
                <a:spcPts val="400"/>
              </a:spcBef>
              <a:buClr>
                <a:srgbClr val="FF824B"/>
              </a:buClr>
              <a:buSzPct val="100000"/>
              <a:defRPr sz="2800"/>
            </a:pPr>
            <a:r>
              <a:rPr lang="nl-NL" sz="2200" dirty="0"/>
              <a:t>Of:</a:t>
            </a:r>
          </a:p>
          <a:p>
            <a:pPr marL="285750" indent="-285750" defTabSz="719999">
              <a:lnSpc>
                <a:spcPct val="110000"/>
              </a:lnSpc>
              <a:spcBef>
                <a:spcPts val="400"/>
              </a:spcBef>
              <a:buClr>
                <a:srgbClr val="FF824B"/>
              </a:buClr>
              <a:buSzPct val="100000"/>
              <a:buFont typeface="Arial"/>
              <a:buChar char="•"/>
              <a:defRPr sz="2800"/>
            </a:pPr>
            <a:r>
              <a:rPr lang="nl-NL" sz="2200" dirty="0"/>
              <a:t>het aandeel live-programma’s</a:t>
            </a:r>
          </a:p>
          <a:p>
            <a:pPr marL="285750" indent="-285750" defTabSz="719999">
              <a:lnSpc>
                <a:spcPct val="110000"/>
              </a:lnSpc>
              <a:spcBef>
                <a:spcPts val="400"/>
              </a:spcBef>
              <a:buClr>
                <a:srgbClr val="FF824B"/>
              </a:buClr>
              <a:buSzPct val="100000"/>
              <a:buFont typeface="Arial"/>
              <a:buChar char="•"/>
              <a:defRPr sz="2800"/>
            </a:pPr>
            <a:r>
              <a:rPr lang="nl-NL" sz="2200" dirty="0"/>
              <a:t>aandacht voor typen sport: topsport of breedtesport</a:t>
            </a:r>
          </a:p>
          <a:p>
            <a:pPr marL="285750" indent="-285750" defTabSz="719999">
              <a:lnSpc>
                <a:spcPct val="110000"/>
              </a:lnSpc>
              <a:spcBef>
                <a:spcPts val="400"/>
              </a:spcBef>
              <a:buClr>
                <a:srgbClr val="FF824B"/>
              </a:buClr>
              <a:buSzPct val="100000"/>
              <a:buFont typeface="Arial"/>
              <a:buChar char="•"/>
              <a:defRPr sz="2800"/>
            </a:pPr>
            <a:r>
              <a:rPr lang="nl-NL" sz="2200" dirty="0"/>
              <a:t>aandacht voor bepaalde muziekgenres</a:t>
            </a:r>
          </a:p>
          <a:p>
            <a:pPr marL="285750" indent="-285750" defTabSz="719999">
              <a:lnSpc>
                <a:spcPct val="110000"/>
              </a:lnSpc>
              <a:spcBef>
                <a:spcPts val="400"/>
              </a:spcBef>
              <a:buClr>
                <a:srgbClr val="FF824B"/>
              </a:buClr>
              <a:buSzPct val="100000"/>
              <a:buFont typeface="Arial"/>
              <a:buChar char="•"/>
              <a:defRPr sz="2800"/>
            </a:pPr>
            <a:r>
              <a:rPr lang="nl-NL" sz="2200" dirty="0"/>
              <a:t>aandacht voor bepaalde thema’s die leven in verspreidingsgebied</a:t>
            </a:r>
          </a:p>
        </p:txBody>
      </p:sp>
      <p:sp>
        <p:nvSpPr>
          <p:cNvPr id="2" name="Rounded Rectangular Callout 1">
            <a:extLst>
              <a:ext uri="{FF2B5EF4-FFF2-40B4-BE49-F238E27FC236}">
                <a16:creationId xmlns:a16="http://schemas.microsoft.com/office/drawing/2014/main" id="{C9DFD5EB-4E48-6144-86A0-487F19BBDB25}"/>
              </a:ext>
            </a:extLst>
          </p:cNvPr>
          <p:cNvSpPr/>
          <p:nvPr/>
        </p:nvSpPr>
        <p:spPr>
          <a:xfrm>
            <a:off x="7160207" y="303884"/>
            <a:ext cx="4257094" cy="1101994"/>
          </a:xfrm>
          <a:prstGeom prst="wedgeRoundRectCallout">
            <a:avLst>
              <a:gd name="adj1" fmla="val -37918"/>
              <a:gd name="adj2" fmla="val 9806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000"/>
              <a:t>Mogelijkheden worden begrensd door budget van de streekomroep</a:t>
            </a:r>
            <a:endParaRPr kumimoji="0" lang="nl-NL" sz="2000" b="0" i="0" u="none" strike="noStrike" cap="none" spc="0" normalizeH="0" baseline="0">
              <a:ln>
                <a:noFill/>
              </a:ln>
              <a:solidFill>
                <a:srgbClr val="58595B"/>
              </a:solidFill>
              <a:effectLst/>
              <a:uFillTx/>
              <a:sym typeface="Century Gothic"/>
            </a:endParaRPr>
          </a:p>
        </p:txBody>
      </p:sp>
    </p:spTree>
    <p:extLst>
      <p:ext uri="{BB962C8B-B14F-4D97-AF65-F5344CB8AC3E}">
        <p14:creationId xmlns:p14="http://schemas.microsoft.com/office/powerpoint/2010/main" val="2951269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tekst 6">
            <a:extLst>
              <a:ext uri="{FF2B5EF4-FFF2-40B4-BE49-F238E27FC236}">
                <a16:creationId xmlns:a16="http://schemas.microsoft.com/office/drawing/2014/main" id="{4F45590D-B0FF-4AE0-A949-0E9F6D62EB42}"/>
              </a:ext>
            </a:extLst>
          </p:cNvPr>
          <p:cNvSpPr>
            <a:spLocks noGrp="1"/>
          </p:cNvSpPr>
          <p:nvPr>
            <p:ph type="body" sz="quarter" idx="13"/>
          </p:nvPr>
        </p:nvSpPr>
        <p:spPr/>
        <p:txBody>
          <a:bodyPr/>
          <a:lstStyle/>
          <a:p>
            <a:r>
              <a:rPr lang="nl-NL" dirty="0"/>
              <a:t>(voorbeeld: WEEFF)</a:t>
            </a:r>
          </a:p>
        </p:txBody>
      </p:sp>
      <p:pic>
        <p:nvPicPr>
          <p:cNvPr id="3" name="Picture 2" descr="A picture containing text, map&#10;&#10;Description automatically generated">
            <a:extLst>
              <a:ext uri="{FF2B5EF4-FFF2-40B4-BE49-F238E27FC236}">
                <a16:creationId xmlns:a16="http://schemas.microsoft.com/office/drawing/2014/main" id="{30D9C3D8-3DCE-4A2D-B267-67A6D7828BDA}"/>
              </a:ext>
            </a:extLst>
          </p:cNvPr>
          <p:cNvPicPr>
            <a:picLocks noChangeAspect="1"/>
          </p:cNvPicPr>
          <p:nvPr/>
        </p:nvPicPr>
        <p:blipFill rotWithShape="1">
          <a:blip r:embed="rId2">
            <a:extLst>
              <a:ext uri="{28A0092B-C50C-407E-A947-70E740481C1C}">
                <a14:useLocalDpi xmlns:a14="http://schemas.microsoft.com/office/drawing/2010/main" val="0"/>
              </a:ext>
            </a:extLst>
          </a:blip>
          <a:srcRect t="1767"/>
          <a:stretch/>
        </p:blipFill>
        <p:spPr>
          <a:xfrm>
            <a:off x="2996370" y="1347427"/>
            <a:ext cx="7999029" cy="4717143"/>
          </a:xfrm>
          <a:prstGeom prst="rect">
            <a:avLst/>
          </a:prstGeom>
          <a:ln w="25400">
            <a:noFill/>
          </a:ln>
        </p:spPr>
      </p:pic>
      <p:sp>
        <p:nvSpPr>
          <p:cNvPr id="5" name="Titel 4">
            <a:extLst>
              <a:ext uri="{FF2B5EF4-FFF2-40B4-BE49-F238E27FC236}">
                <a16:creationId xmlns:a16="http://schemas.microsoft.com/office/drawing/2014/main" id="{BF6DF962-4DB1-4F05-B5A7-19D3F3D5B115}"/>
              </a:ext>
            </a:extLst>
          </p:cNvPr>
          <p:cNvSpPr>
            <a:spLocks noGrp="1"/>
          </p:cNvSpPr>
          <p:nvPr>
            <p:ph type="title"/>
          </p:nvPr>
        </p:nvSpPr>
        <p:spPr/>
        <p:txBody>
          <a:bodyPr/>
          <a:lstStyle/>
          <a:p>
            <a:r>
              <a:rPr lang="nl-NL" dirty="0"/>
              <a:t>Kaartje met verspreidingsgebied lokale- of streekomroep</a:t>
            </a:r>
          </a:p>
        </p:txBody>
      </p:sp>
    </p:spTree>
    <p:extLst>
      <p:ext uri="{BB962C8B-B14F-4D97-AF65-F5344CB8AC3E}">
        <p14:creationId xmlns:p14="http://schemas.microsoft.com/office/powerpoint/2010/main" val="2562138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95B03-9363-2746-B463-78F6CE899FCA}"/>
              </a:ext>
            </a:extLst>
          </p:cNvPr>
          <p:cNvSpPr>
            <a:spLocks noGrp="1"/>
          </p:cNvSpPr>
          <p:nvPr>
            <p:ph type="title"/>
          </p:nvPr>
        </p:nvSpPr>
        <p:spPr/>
        <p:txBody>
          <a:bodyPr/>
          <a:lstStyle/>
          <a:p>
            <a:r>
              <a:rPr lang="nl-NL"/>
              <a:t>Wat doet het PBO niet?</a:t>
            </a:r>
          </a:p>
        </p:txBody>
      </p:sp>
      <p:sp>
        <p:nvSpPr>
          <p:cNvPr id="6" name="Tijdelijke aanduiding voor tekst 5">
            <a:extLst>
              <a:ext uri="{FF2B5EF4-FFF2-40B4-BE49-F238E27FC236}">
                <a16:creationId xmlns:a16="http://schemas.microsoft.com/office/drawing/2014/main" id="{C36E82D7-B443-4175-B374-60AF477787F0}"/>
              </a:ext>
            </a:extLst>
          </p:cNvPr>
          <p:cNvSpPr>
            <a:spLocks noGrp="1"/>
          </p:cNvSpPr>
          <p:nvPr>
            <p:ph type="body" sz="quarter" idx="1"/>
          </p:nvPr>
        </p:nvSpPr>
        <p:spPr/>
        <p:txBody>
          <a:bodyPr/>
          <a:lstStyle/>
          <a:p>
            <a:endParaRPr lang="nl-NL"/>
          </a:p>
        </p:txBody>
      </p:sp>
      <p:sp>
        <p:nvSpPr>
          <p:cNvPr id="4" name="Rectangle 3">
            <a:extLst>
              <a:ext uri="{FF2B5EF4-FFF2-40B4-BE49-F238E27FC236}">
                <a16:creationId xmlns:a16="http://schemas.microsoft.com/office/drawing/2014/main" id="{78ECBEDC-5840-704F-9561-FB8CD0355326}"/>
              </a:ext>
            </a:extLst>
          </p:cNvPr>
          <p:cNvSpPr/>
          <p:nvPr/>
        </p:nvSpPr>
        <p:spPr>
          <a:xfrm>
            <a:off x="419100" y="1497013"/>
            <a:ext cx="10790767" cy="2096984"/>
          </a:xfrm>
          <a:prstGeom prst="rect">
            <a:avLst/>
          </a:prstGeom>
        </p:spPr>
        <p:txBody>
          <a:bodyPr wrap="square">
            <a:spAutoFit/>
          </a:bodyPr>
          <a:lstStyle/>
          <a:p>
            <a:pPr marL="342900" indent="-342900" defTabSz="719999">
              <a:lnSpc>
                <a:spcPct val="110000"/>
              </a:lnSpc>
              <a:spcBef>
                <a:spcPts val="400"/>
              </a:spcBef>
              <a:buClr>
                <a:srgbClr val="FF824B"/>
              </a:buClr>
              <a:buSzPct val="100000"/>
              <a:buFont typeface="Arial" panose="020B0604020202020204" pitchFamily="34" charset="0"/>
              <a:buChar char="•"/>
              <a:defRPr sz="2800"/>
            </a:pPr>
            <a:r>
              <a:rPr lang="nl-NL" sz="2400" dirty="0"/>
              <a:t>PBO bemoeit zich </a:t>
            </a:r>
            <a:r>
              <a:rPr lang="nl-NL" sz="2400" b="1" dirty="0"/>
              <a:t>niet</a:t>
            </a:r>
            <a:r>
              <a:rPr lang="nl-NL" sz="2400" dirty="0"/>
              <a:t> met individuele programma’s</a:t>
            </a:r>
          </a:p>
          <a:p>
            <a:pPr defTabSz="719999">
              <a:lnSpc>
                <a:spcPct val="110000"/>
              </a:lnSpc>
              <a:spcBef>
                <a:spcPts val="400"/>
              </a:spcBef>
              <a:buClr>
                <a:srgbClr val="FF824B"/>
              </a:buClr>
              <a:buSzPct val="100000"/>
              <a:defRPr sz="2800"/>
            </a:pPr>
            <a:endParaRPr lang="nl-NL" sz="2400" dirty="0"/>
          </a:p>
          <a:p>
            <a:pPr marL="342900" indent="-342900" defTabSz="719999">
              <a:lnSpc>
                <a:spcPct val="110000"/>
              </a:lnSpc>
              <a:spcBef>
                <a:spcPts val="400"/>
              </a:spcBef>
              <a:buClr>
                <a:srgbClr val="FF824B"/>
              </a:buClr>
              <a:buSzPct val="100000"/>
              <a:buFont typeface="Arial" panose="020B0604020202020204" pitchFamily="34" charset="0"/>
              <a:buChar char="•"/>
              <a:defRPr sz="2800"/>
            </a:pPr>
            <a:r>
              <a:rPr lang="nl-NL" sz="2400" dirty="0"/>
              <a:t>PBO gaat </a:t>
            </a:r>
            <a:r>
              <a:rPr lang="nl-NL" sz="2400" b="1" dirty="0"/>
              <a:t>niet</a:t>
            </a:r>
            <a:r>
              <a:rPr lang="nl-NL" sz="2400" dirty="0"/>
              <a:t> over bedrijfsvoering, organisatie, financiën etc. (toezicht hierop is taak van bestuur)</a:t>
            </a:r>
          </a:p>
          <a:p>
            <a:endParaRPr lang="nl-NL" sz="1600" dirty="0"/>
          </a:p>
        </p:txBody>
      </p:sp>
    </p:spTree>
    <p:extLst>
      <p:ext uri="{BB962C8B-B14F-4D97-AF65-F5344CB8AC3E}">
        <p14:creationId xmlns:p14="http://schemas.microsoft.com/office/powerpoint/2010/main" val="32132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TextBox 1"/>
          <p:cNvSpPr txBox="1"/>
          <p:nvPr/>
        </p:nvSpPr>
        <p:spPr>
          <a:xfrm>
            <a:off x="407988" y="1497013"/>
            <a:ext cx="11102837" cy="36169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285750" indent="-285750" defTabSz="719999">
              <a:lnSpc>
                <a:spcPct val="110000"/>
              </a:lnSpc>
              <a:spcAft>
                <a:spcPts val="600"/>
              </a:spcAft>
              <a:buClr>
                <a:srgbClr val="FF824B"/>
              </a:buClr>
              <a:buSzPct val="100000"/>
              <a:buFont typeface="Arial"/>
              <a:buChar char="•"/>
              <a:defRPr sz="2800"/>
            </a:pPr>
            <a:r>
              <a:rPr lang="nl-NL" sz="2400" dirty="0"/>
              <a:t>Vergaderfrequentie: 3 tot 5 keer per jaar</a:t>
            </a:r>
          </a:p>
          <a:p>
            <a:pPr marL="285750" indent="-285750" defTabSz="719999">
              <a:lnSpc>
                <a:spcPct val="110000"/>
              </a:lnSpc>
              <a:spcAft>
                <a:spcPts val="600"/>
              </a:spcAft>
              <a:buClr>
                <a:srgbClr val="FF824B"/>
              </a:buClr>
              <a:buSzPct val="100000"/>
              <a:buFont typeface="Arial"/>
              <a:buChar char="•"/>
              <a:defRPr sz="2800"/>
            </a:pPr>
            <a:r>
              <a:rPr lang="nl-NL" sz="2400" dirty="0"/>
              <a:t>Informatievoorziening vanuit het PBO: verslag van vergaderingen naar bestuur en directie</a:t>
            </a:r>
          </a:p>
          <a:p>
            <a:pPr marL="285750" indent="-285750" defTabSz="719999">
              <a:lnSpc>
                <a:spcPct val="110000"/>
              </a:lnSpc>
              <a:spcAft>
                <a:spcPts val="600"/>
              </a:spcAft>
              <a:buClr>
                <a:srgbClr val="FF824B"/>
              </a:buClr>
              <a:buSzPct val="100000"/>
              <a:buFont typeface="Arial"/>
              <a:buChar char="•"/>
              <a:defRPr sz="2800"/>
            </a:pPr>
            <a:r>
              <a:rPr lang="nl-NL" sz="2400" dirty="0"/>
              <a:t>Informatievoorziening lokale omroep aan het PBO: zoveel mogelijk (media-aanbodplan, programmering, nieuwsbrief etc.)</a:t>
            </a:r>
          </a:p>
          <a:p>
            <a:pPr marL="285750" indent="-285750" defTabSz="719999">
              <a:lnSpc>
                <a:spcPct val="110000"/>
              </a:lnSpc>
              <a:spcAft>
                <a:spcPts val="600"/>
              </a:spcAft>
              <a:buClr>
                <a:srgbClr val="FF824B"/>
              </a:buClr>
              <a:buSzPct val="100000"/>
              <a:buFont typeface="Arial"/>
              <a:buChar char="•"/>
              <a:defRPr sz="2800"/>
            </a:pPr>
            <a:r>
              <a:rPr lang="nl-NL" sz="2400" dirty="0"/>
              <a:t>Namen en contactgegevens PBO-leden op website (en/of een gezamenlijk mailadres)</a:t>
            </a:r>
          </a:p>
          <a:p>
            <a:pPr marL="285750" indent="-285750" defTabSz="719999">
              <a:lnSpc>
                <a:spcPct val="110000"/>
              </a:lnSpc>
              <a:spcAft>
                <a:spcPts val="600"/>
              </a:spcAft>
              <a:buClr>
                <a:srgbClr val="FF824B"/>
              </a:buClr>
              <a:buSzPct val="100000"/>
              <a:buFont typeface="Arial"/>
              <a:buChar char="•"/>
              <a:defRPr sz="2800"/>
            </a:pPr>
            <a:r>
              <a:rPr lang="nl-NL" sz="2400" dirty="0"/>
              <a:t>Bestuur / redactie aanwezig bij de PBO vergaderingen</a:t>
            </a:r>
          </a:p>
        </p:txBody>
      </p:sp>
      <p:sp>
        <p:nvSpPr>
          <p:cNvPr id="2" name="Titel 1">
            <a:extLst>
              <a:ext uri="{FF2B5EF4-FFF2-40B4-BE49-F238E27FC236}">
                <a16:creationId xmlns:a16="http://schemas.microsoft.com/office/drawing/2014/main" id="{93401C12-55AC-403B-B17C-6A135D7C49DB}"/>
              </a:ext>
            </a:extLst>
          </p:cNvPr>
          <p:cNvSpPr>
            <a:spLocks noGrp="1"/>
          </p:cNvSpPr>
          <p:nvPr>
            <p:ph type="title"/>
          </p:nvPr>
        </p:nvSpPr>
        <p:spPr/>
        <p:txBody>
          <a:bodyPr/>
          <a:lstStyle/>
          <a:p>
            <a:r>
              <a:rPr lang="nl-NL" dirty="0"/>
              <a:t>Werkwijze</a:t>
            </a:r>
          </a:p>
        </p:txBody>
      </p:sp>
      <p:sp>
        <p:nvSpPr>
          <p:cNvPr id="7" name="Tijdelijke aanduiding voor tekst 6">
            <a:extLst>
              <a:ext uri="{FF2B5EF4-FFF2-40B4-BE49-F238E27FC236}">
                <a16:creationId xmlns:a16="http://schemas.microsoft.com/office/drawing/2014/main" id="{40A8F9B3-9A09-401D-BF4C-61D11A851F80}"/>
              </a:ext>
            </a:extLst>
          </p:cNvPr>
          <p:cNvSpPr>
            <a:spLocks noGrp="1"/>
          </p:cNvSpPr>
          <p:nvPr>
            <p:ph type="body" sz="quarter" idx="1"/>
          </p:nvPr>
        </p:nvSpPr>
        <p:spPr/>
        <p:txBody>
          <a:bodyPr/>
          <a:lstStyle/>
          <a:p>
            <a:endParaRPr lang="nl-NL"/>
          </a:p>
        </p:txBody>
      </p:sp>
    </p:spTree>
    <p:extLst>
      <p:ext uri="{BB962C8B-B14F-4D97-AF65-F5344CB8AC3E}">
        <p14:creationId xmlns:p14="http://schemas.microsoft.com/office/powerpoint/2010/main" val="1470349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Title 1"/>
          <p:cNvSpPr txBox="1">
            <a:spLocks noGrp="1"/>
          </p:cNvSpPr>
          <p:nvPr>
            <p:ph type="title"/>
          </p:nvPr>
        </p:nvSpPr>
        <p:spPr/>
        <p:txBody>
          <a:bodyPr/>
          <a:lstStyle/>
          <a:p>
            <a:r>
              <a:rPr lang="en-US" dirty="0"/>
              <a:t>Tips voor PBO-leden </a:t>
            </a:r>
          </a:p>
        </p:txBody>
      </p:sp>
      <p:sp>
        <p:nvSpPr>
          <p:cNvPr id="6" name="Tijdelijke aanduiding voor tekst 5">
            <a:extLst>
              <a:ext uri="{FF2B5EF4-FFF2-40B4-BE49-F238E27FC236}">
                <a16:creationId xmlns:a16="http://schemas.microsoft.com/office/drawing/2014/main" id="{507F3497-FC9A-43AA-AFB3-1C29EE54AF6C}"/>
              </a:ext>
            </a:extLst>
          </p:cNvPr>
          <p:cNvSpPr>
            <a:spLocks noGrp="1"/>
          </p:cNvSpPr>
          <p:nvPr>
            <p:ph type="body" sz="quarter" idx="1"/>
          </p:nvPr>
        </p:nvSpPr>
        <p:spPr/>
        <p:txBody>
          <a:bodyPr/>
          <a:lstStyle/>
          <a:p>
            <a:endParaRPr lang="nl-NL"/>
          </a:p>
        </p:txBody>
      </p:sp>
      <p:sp>
        <p:nvSpPr>
          <p:cNvPr id="192" name="TextBox 6"/>
          <p:cNvSpPr txBox="1"/>
          <p:nvPr/>
        </p:nvSpPr>
        <p:spPr>
          <a:xfrm>
            <a:off x="1495048" y="1355360"/>
            <a:ext cx="9201904" cy="16722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42900" indent="-342900">
              <a:buSzPct val="100000"/>
              <a:buAutoNum type="arabicPeriod"/>
              <a:defRPr sz="1500">
                <a:solidFill>
                  <a:srgbClr val="484435"/>
                </a:solidFill>
              </a:defRPr>
            </a:pPr>
            <a:endParaRPr sz="1500"/>
          </a:p>
          <a:p>
            <a:pPr marL="457200" indent="-457200" defTabSz="719999">
              <a:lnSpc>
                <a:spcPct val="110000"/>
              </a:lnSpc>
              <a:spcBef>
                <a:spcPts val="400"/>
              </a:spcBef>
              <a:buClr>
                <a:srgbClr val="FF824B"/>
              </a:buClr>
              <a:buSzPct val="100000"/>
              <a:buFont typeface="Arial"/>
              <a:buChar char="•"/>
              <a:defRPr sz="3000"/>
            </a:pPr>
            <a:endParaRPr lang="nl-NL" sz="3000"/>
          </a:p>
          <a:p>
            <a:pPr marL="457200" indent="-457200" defTabSz="719999">
              <a:lnSpc>
                <a:spcPct val="110000"/>
              </a:lnSpc>
              <a:spcBef>
                <a:spcPts val="400"/>
              </a:spcBef>
              <a:buClr>
                <a:srgbClr val="FF824B"/>
              </a:buClr>
              <a:buSzPct val="100000"/>
              <a:buFont typeface="Arial"/>
              <a:buChar char="•"/>
              <a:defRPr sz="3000"/>
            </a:pPr>
            <a:endParaRPr lang="nl-NL" sz="3000"/>
          </a:p>
          <a:p>
            <a:pPr marL="342900" indent="-342900">
              <a:buSzPct val="100000"/>
              <a:buAutoNum type="arabicPeriod"/>
              <a:defRPr sz="1500">
                <a:solidFill>
                  <a:srgbClr val="484435"/>
                </a:solidFill>
              </a:defRPr>
            </a:pPr>
            <a:endParaRPr sz="1500"/>
          </a:p>
        </p:txBody>
      </p:sp>
      <p:sp>
        <p:nvSpPr>
          <p:cNvPr id="2" name="Rounded Rectangular Callout 1">
            <a:extLst>
              <a:ext uri="{FF2B5EF4-FFF2-40B4-BE49-F238E27FC236}">
                <a16:creationId xmlns:a16="http://schemas.microsoft.com/office/drawing/2014/main" id="{FFE2A067-3ABF-7D45-9D35-20675E7B8C6B}"/>
              </a:ext>
            </a:extLst>
          </p:cNvPr>
          <p:cNvSpPr/>
          <p:nvPr/>
        </p:nvSpPr>
        <p:spPr>
          <a:xfrm>
            <a:off x="9384619" y="2605096"/>
            <a:ext cx="2624666" cy="1987343"/>
          </a:xfrm>
          <a:prstGeom prst="wedgeRoundRectCallout">
            <a:avLst>
              <a:gd name="adj1" fmla="val -84763"/>
              <a:gd name="adj2" fmla="val 4933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800"/>
              <a:t>....</a:t>
            </a:r>
          </a:p>
          <a:p>
            <a:endParaRPr kumimoji="0" lang="nl-NL" sz="2800" b="0" i="0" u="none" strike="noStrike" cap="none" spc="0" normalizeH="0" baseline="0">
              <a:ln>
                <a:noFill/>
              </a:ln>
              <a:solidFill>
                <a:srgbClr val="58595B"/>
              </a:solidFill>
              <a:effectLst/>
              <a:uFillTx/>
              <a:latin typeface="Century Gothic"/>
              <a:ea typeface="Century Gothic"/>
              <a:cs typeface="Century Gothic"/>
              <a:sym typeface="Century Gothic"/>
            </a:endParaRPr>
          </a:p>
          <a:p>
            <a:endParaRPr lang="nl-NL" sz="2800"/>
          </a:p>
          <a:p>
            <a:endParaRPr kumimoji="0" lang="nl-NL" sz="2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3" name="Rounded Rectangular Callout 2">
            <a:extLst>
              <a:ext uri="{FF2B5EF4-FFF2-40B4-BE49-F238E27FC236}">
                <a16:creationId xmlns:a16="http://schemas.microsoft.com/office/drawing/2014/main" id="{9B76460A-19D6-5A48-BC8F-A17531C5B627}"/>
              </a:ext>
            </a:extLst>
          </p:cNvPr>
          <p:cNvSpPr/>
          <p:nvPr/>
        </p:nvSpPr>
        <p:spPr>
          <a:xfrm>
            <a:off x="7053968" y="590131"/>
            <a:ext cx="3115734" cy="2191654"/>
          </a:xfrm>
          <a:prstGeom prst="wedgeRoundRectCallout">
            <a:avLst>
              <a:gd name="adj1" fmla="val -18116"/>
              <a:gd name="adj2" fmla="val 121112"/>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a:t>Luister &amp; kijk</a:t>
            </a:r>
          </a:p>
          <a:p>
            <a:r>
              <a:rPr lang="nl-NL" sz="2400"/>
              <a:t>regelmatig naar het media-aanbod</a:t>
            </a:r>
          </a:p>
          <a:p>
            <a:endParaRPr kumimoji="0" lang="nl-NL" sz="2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7" name="Rounded Rectangular Callout 6">
            <a:extLst>
              <a:ext uri="{FF2B5EF4-FFF2-40B4-BE49-F238E27FC236}">
                <a16:creationId xmlns:a16="http://schemas.microsoft.com/office/drawing/2014/main" id="{10420020-47FF-EF4E-974B-A2DA28A12471}"/>
              </a:ext>
            </a:extLst>
          </p:cNvPr>
          <p:cNvSpPr/>
          <p:nvPr/>
        </p:nvSpPr>
        <p:spPr>
          <a:xfrm rot="20727491">
            <a:off x="278993" y="4159904"/>
            <a:ext cx="4488145" cy="1036160"/>
          </a:xfrm>
          <a:prstGeom prst="wedgeRoundRectCallout">
            <a:avLst>
              <a:gd name="adj1" fmla="val -3442"/>
              <a:gd name="adj2" fmla="val 116628"/>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defTabSz="719999">
              <a:lnSpc>
                <a:spcPct val="110000"/>
              </a:lnSpc>
              <a:spcBef>
                <a:spcPts val="400"/>
              </a:spcBef>
              <a:buClr>
                <a:srgbClr val="FF824B"/>
              </a:buClr>
              <a:buSzPct val="100000"/>
              <a:defRPr sz="3000"/>
            </a:pPr>
            <a:r>
              <a:rPr lang="nl-NL" sz="2400"/>
              <a:t>Ga eens naar een bijeenkomst van de NLPO</a:t>
            </a:r>
          </a:p>
        </p:txBody>
      </p:sp>
      <p:sp>
        <p:nvSpPr>
          <p:cNvPr id="9" name="Rounded Rectangular Callout 8">
            <a:extLst>
              <a:ext uri="{FF2B5EF4-FFF2-40B4-BE49-F238E27FC236}">
                <a16:creationId xmlns:a16="http://schemas.microsoft.com/office/drawing/2014/main" id="{0EDF64FE-247A-4948-8CA6-02D5AC79D01A}"/>
              </a:ext>
            </a:extLst>
          </p:cNvPr>
          <p:cNvSpPr/>
          <p:nvPr/>
        </p:nvSpPr>
        <p:spPr>
          <a:xfrm rot="931134">
            <a:off x="7717712" y="4645177"/>
            <a:ext cx="3333814" cy="1714928"/>
          </a:xfrm>
          <a:prstGeom prst="wedgeRoundRectCallout">
            <a:avLst>
              <a:gd name="adj1" fmla="val -84763"/>
              <a:gd name="adj2" fmla="val 4933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a:t>Nodig redacteuren en bestuursleden uit voor de vergadering</a:t>
            </a:r>
            <a:endParaRPr kumimoji="0" lang="nl-NL" sz="2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10" name="Rounded Rectangular Callout 9">
            <a:extLst>
              <a:ext uri="{FF2B5EF4-FFF2-40B4-BE49-F238E27FC236}">
                <a16:creationId xmlns:a16="http://schemas.microsoft.com/office/drawing/2014/main" id="{F70AB767-0537-0C44-90A4-342801E3663F}"/>
              </a:ext>
            </a:extLst>
          </p:cNvPr>
          <p:cNvSpPr/>
          <p:nvPr/>
        </p:nvSpPr>
        <p:spPr>
          <a:xfrm rot="577678">
            <a:off x="3431145" y="1399488"/>
            <a:ext cx="3630134" cy="897683"/>
          </a:xfrm>
          <a:prstGeom prst="wedgeRoundRectCallout">
            <a:avLst>
              <a:gd name="adj1" fmla="val 31520"/>
              <a:gd name="adj2" fmla="val 31380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a:t>..................</a:t>
            </a:r>
          </a:p>
          <a:p>
            <a:endParaRPr lang="nl-NL" sz="2400"/>
          </a:p>
        </p:txBody>
      </p:sp>
      <p:sp>
        <p:nvSpPr>
          <p:cNvPr id="11" name="Rounded Rectangular Callout 10">
            <a:extLst>
              <a:ext uri="{FF2B5EF4-FFF2-40B4-BE49-F238E27FC236}">
                <a16:creationId xmlns:a16="http://schemas.microsoft.com/office/drawing/2014/main" id="{1818C87C-6209-BA44-A22E-95052E98DCDE}"/>
              </a:ext>
            </a:extLst>
          </p:cNvPr>
          <p:cNvSpPr/>
          <p:nvPr/>
        </p:nvSpPr>
        <p:spPr>
          <a:xfrm rot="21154800">
            <a:off x="4790151" y="3912797"/>
            <a:ext cx="3445337" cy="897683"/>
          </a:xfrm>
          <a:prstGeom prst="wedgeRoundRectCallout">
            <a:avLst>
              <a:gd name="adj1" fmla="val -2828"/>
              <a:gd name="adj2" fmla="val 80455"/>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dirty="0"/>
              <a:t>Stel een WhatsApp groep in</a:t>
            </a:r>
            <a:endParaRPr kumimoji="0" lang="nl-NL" sz="2400" b="0" i="0" u="none" strike="noStrike" cap="none" spc="0" normalizeH="0" baseline="0" dirty="0">
              <a:ln>
                <a:noFill/>
              </a:ln>
              <a:solidFill>
                <a:srgbClr val="58595B"/>
              </a:solidFill>
              <a:effectLst/>
              <a:uFillTx/>
              <a:latin typeface="Century Gothic"/>
              <a:ea typeface="Century Gothic"/>
              <a:cs typeface="Century Gothic"/>
              <a:sym typeface="Century Gothic"/>
            </a:endParaRPr>
          </a:p>
        </p:txBody>
      </p:sp>
      <p:sp>
        <p:nvSpPr>
          <p:cNvPr id="5" name="Rounded Rectangular Callout 4">
            <a:extLst>
              <a:ext uri="{FF2B5EF4-FFF2-40B4-BE49-F238E27FC236}">
                <a16:creationId xmlns:a16="http://schemas.microsoft.com/office/drawing/2014/main" id="{0D51D5BF-4E0F-6843-BB88-19E665906F93}"/>
              </a:ext>
            </a:extLst>
          </p:cNvPr>
          <p:cNvSpPr/>
          <p:nvPr/>
        </p:nvSpPr>
        <p:spPr>
          <a:xfrm rot="20682825">
            <a:off x="744158" y="1528400"/>
            <a:ext cx="3811945" cy="2123550"/>
          </a:xfrm>
          <a:prstGeom prst="wedgeRoundRectCallout">
            <a:avLst>
              <a:gd name="adj1" fmla="val 32390"/>
              <a:gd name="adj2" fmla="val 88403"/>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nl-NL" sz="2400" b="0" i="0" u="none" strike="noStrike" cap="none" spc="0" normalizeH="0" baseline="0" dirty="0">
                <a:ln>
                  <a:noFill/>
                </a:ln>
                <a:solidFill>
                  <a:srgbClr val="58595B"/>
                </a:solidFill>
                <a:effectLst/>
                <a:uFillTx/>
                <a:latin typeface="Century Gothic"/>
                <a:ea typeface="Century Gothic"/>
                <a:cs typeface="Century Gothic"/>
                <a:sym typeface="Century Gothic"/>
              </a:rPr>
              <a:t>Stel telkens een ander thema centraal, </a:t>
            </a:r>
            <a:r>
              <a:rPr kumimoji="0" lang="nl-NL" sz="2400" b="0" i="0" u="none" strike="noStrike" cap="none" spc="0" normalizeH="0" baseline="0" dirty="0" err="1">
                <a:ln>
                  <a:noFill/>
                </a:ln>
                <a:solidFill>
                  <a:srgbClr val="58595B"/>
                </a:solidFill>
                <a:effectLst/>
                <a:uFillTx/>
                <a:latin typeface="Century Gothic"/>
                <a:ea typeface="Century Gothic"/>
                <a:cs typeface="Century Gothic"/>
                <a:sym typeface="Century Gothic"/>
              </a:rPr>
              <a:t>bijv</a:t>
            </a:r>
            <a:r>
              <a:rPr kumimoji="0" lang="nl-NL" sz="2400" b="0" i="0" u="none" strike="noStrike" cap="none" spc="0" normalizeH="0" baseline="0" dirty="0">
                <a:ln>
                  <a:noFill/>
                </a:ln>
                <a:solidFill>
                  <a:srgbClr val="58595B"/>
                </a:solidFill>
                <a:effectLst/>
                <a:uFillTx/>
                <a:latin typeface="Century Gothic"/>
                <a:ea typeface="Century Gothic"/>
                <a:cs typeface="Century Gothic"/>
                <a:sym typeface="Century Gothic"/>
              </a:rPr>
              <a:t>: sport, </a:t>
            </a:r>
            <a:r>
              <a:rPr kumimoji="0" lang="nl-NL" sz="2400" b="0" i="0" u="none" strike="noStrike" cap="none" spc="0" normalizeH="0" baseline="0" dirty="0" err="1">
                <a:ln>
                  <a:noFill/>
                </a:ln>
                <a:solidFill>
                  <a:srgbClr val="58595B"/>
                </a:solidFill>
                <a:effectLst/>
                <a:uFillTx/>
                <a:latin typeface="Century Gothic"/>
                <a:ea typeface="Century Gothic"/>
                <a:cs typeface="Century Gothic"/>
                <a:sym typeface="Century Gothic"/>
              </a:rPr>
              <a:t>migranten-gemeenschappen</a:t>
            </a:r>
            <a:r>
              <a:rPr kumimoji="0" lang="nl-NL" sz="2400" b="0" i="0" u="none" strike="noStrike" cap="none" spc="0" normalizeH="0" baseline="0" dirty="0">
                <a:ln>
                  <a:noFill/>
                </a:ln>
                <a:solidFill>
                  <a:srgbClr val="58595B"/>
                </a:solidFill>
                <a:effectLst/>
                <a:uFillTx/>
                <a:latin typeface="Century Gothic"/>
                <a:ea typeface="Century Gothic"/>
                <a:cs typeface="Century Gothic"/>
                <a:sym typeface="Century Gothic"/>
              </a:rPr>
              <a:t>, cultuur etc.</a:t>
            </a:r>
          </a:p>
        </p:txBody>
      </p:sp>
    </p:spTree>
    <p:extLst>
      <p:ext uri="{BB962C8B-B14F-4D97-AF65-F5344CB8AC3E}">
        <p14:creationId xmlns:p14="http://schemas.microsoft.com/office/powerpoint/2010/main" val="912746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Title 1"/>
          <p:cNvSpPr txBox="1">
            <a:spLocks noGrp="1"/>
          </p:cNvSpPr>
          <p:nvPr>
            <p:ph type="title"/>
          </p:nvPr>
        </p:nvSpPr>
        <p:spPr/>
        <p:txBody>
          <a:bodyPr/>
          <a:lstStyle/>
          <a:p>
            <a:r>
              <a:rPr lang="en-US" dirty="0"/>
              <a:t>Tips voor de omroep</a:t>
            </a:r>
          </a:p>
        </p:txBody>
      </p:sp>
      <p:sp>
        <p:nvSpPr>
          <p:cNvPr id="6" name="Tijdelijke aanduiding voor tekst 5">
            <a:extLst>
              <a:ext uri="{FF2B5EF4-FFF2-40B4-BE49-F238E27FC236}">
                <a16:creationId xmlns:a16="http://schemas.microsoft.com/office/drawing/2014/main" id="{C2A9FCED-4348-4FBD-A272-C27C01F473AC}"/>
              </a:ext>
            </a:extLst>
          </p:cNvPr>
          <p:cNvSpPr>
            <a:spLocks noGrp="1"/>
          </p:cNvSpPr>
          <p:nvPr>
            <p:ph type="body" sz="quarter" idx="1"/>
          </p:nvPr>
        </p:nvSpPr>
        <p:spPr/>
        <p:txBody>
          <a:bodyPr/>
          <a:lstStyle/>
          <a:p>
            <a:endParaRPr lang="nl-NL"/>
          </a:p>
        </p:txBody>
      </p:sp>
      <p:sp>
        <p:nvSpPr>
          <p:cNvPr id="192" name="TextBox 6"/>
          <p:cNvSpPr txBox="1"/>
          <p:nvPr/>
        </p:nvSpPr>
        <p:spPr>
          <a:xfrm>
            <a:off x="1495048" y="1355360"/>
            <a:ext cx="9201904" cy="16722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42900" indent="-342900">
              <a:buSzPct val="100000"/>
              <a:buAutoNum type="arabicPeriod"/>
              <a:defRPr sz="1500">
                <a:solidFill>
                  <a:srgbClr val="484435"/>
                </a:solidFill>
              </a:defRPr>
            </a:pPr>
            <a:endParaRPr sz="1500"/>
          </a:p>
          <a:p>
            <a:pPr marL="457200" indent="-457200" defTabSz="719999">
              <a:lnSpc>
                <a:spcPct val="110000"/>
              </a:lnSpc>
              <a:spcBef>
                <a:spcPts val="400"/>
              </a:spcBef>
              <a:buClr>
                <a:srgbClr val="FF824B"/>
              </a:buClr>
              <a:buSzPct val="100000"/>
              <a:buFont typeface="Arial"/>
              <a:buChar char="•"/>
              <a:defRPr sz="3000"/>
            </a:pPr>
            <a:endParaRPr lang="nl-NL" sz="3000"/>
          </a:p>
          <a:p>
            <a:pPr marL="457200" indent="-457200" defTabSz="719999">
              <a:lnSpc>
                <a:spcPct val="110000"/>
              </a:lnSpc>
              <a:spcBef>
                <a:spcPts val="400"/>
              </a:spcBef>
              <a:buClr>
                <a:srgbClr val="FF824B"/>
              </a:buClr>
              <a:buSzPct val="100000"/>
              <a:buFont typeface="Arial"/>
              <a:buChar char="•"/>
              <a:defRPr sz="3000"/>
            </a:pPr>
            <a:endParaRPr lang="nl-NL" sz="3000"/>
          </a:p>
          <a:p>
            <a:pPr marL="342900" indent="-342900">
              <a:buSzPct val="100000"/>
              <a:buAutoNum type="arabicPeriod"/>
              <a:defRPr sz="1500">
                <a:solidFill>
                  <a:srgbClr val="484435"/>
                </a:solidFill>
              </a:defRPr>
            </a:pPr>
            <a:endParaRPr sz="1500"/>
          </a:p>
        </p:txBody>
      </p:sp>
      <p:sp>
        <p:nvSpPr>
          <p:cNvPr id="2" name="Rounded Rectangular Callout 1">
            <a:extLst>
              <a:ext uri="{FF2B5EF4-FFF2-40B4-BE49-F238E27FC236}">
                <a16:creationId xmlns:a16="http://schemas.microsoft.com/office/drawing/2014/main" id="{FFE2A067-3ABF-7D45-9D35-20675E7B8C6B}"/>
              </a:ext>
            </a:extLst>
          </p:cNvPr>
          <p:cNvSpPr/>
          <p:nvPr/>
        </p:nvSpPr>
        <p:spPr>
          <a:xfrm>
            <a:off x="9499600" y="2623010"/>
            <a:ext cx="2653619" cy="897683"/>
          </a:xfrm>
          <a:prstGeom prst="wedgeRoundRectCallout">
            <a:avLst>
              <a:gd name="adj1" fmla="val -84763"/>
              <a:gd name="adj2" fmla="val 4933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rPr>
              <a:t>..........</a:t>
            </a:r>
          </a:p>
          <a:p>
            <a:endPar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3" name="Rounded Rectangular Callout 2">
            <a:extLst>
              <a:ext uri="{FF2B5EF4-FFF2-40B4-BE49-F238E27FC236}">
                <a16:creationId xmlns:a16="http://schemas.microsoft.com/office/drawing/2014/main" id="{9B76460A-19D6-5A48-BC8F-A17531C5B627}"/>
              </a:ext>
            </a:extLst>
          </p:cNvPr>
          <p:cNvSpPr/>
          <p:nvPr/>
        </p:nvSpPr>
        <p:spPr>
          <a:xfrm>
            <a:off x="4293038" y="1097218"/>
            <a:ext cx="3115734" cy="1306305"/>
          </a:xfrm>
          <a:prstGeom prst="wedgeRoundRectCallout">
            <a:avLst>
              <a:gd name="adj1" fmla="val -18116"/>
              <a:gd name="adj2" fmla="val 121112"/>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a:t>Benut de kennis en het netwerk van PBO leden</a:t>
            </a:r>
            <a:endPar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7" name="Rounded Rectangular Callout 6">
            <a:extLst>
              <a:ext uri="{FF2B5EF4-FFF2-40B4-BE49-F238E27FC236}">
                <a16:creationId xmlns:a16="http://schemas.microsoft.com/office/drawing/2014/main" id="{10420020-47FF-EF4E-974B-A2DA28A12471}"/>
              </a:ext>
            </a:extLst>
          </p:cNvPr>
          <p:cNvSpPr/>
          <p:nvPr/>
        </p:nvSpPr>
        <p:spPr>
          <a:xfrm rot="20727491">
            <a:off x="323585" y="3161791"/>
            <a:ext cx="4488145" cy="1935130"/>
          </a:xfrm>
          <a:prstGeom prst="wedgeRoundRectCallout">
            <a:avLst>
              <a:gd name="adj1" fmla="val -3442"/>
              <a:gd name="adj2" fmla="val 116628"/>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defTabSz="719999">
              <a:lnSpc>
                <a:spcPct val="110000"/>
              </a:lnSpc>
              <a:spcBef>
                <a:spcPts val="400"/>
              </a:spcBef>
              <a:buClr>
                <a:srgbClr val="FF824B"/>
              </a:buClr>
              <a:buSzPct val="100000"/>
              <a:defRPr sz="3000"/>
            </a:pPr>
            <a:r>
              <a:rPr lang="nl-NL" sz="2400"/>
              <a:t>Nodig het PBO uit bij kerstetentje, nieuwjaarsborrel, open dagen etc.</a:t>
            </a:r>
          </a:p>
        </p:txBody>
      </p:sp>
      <p:sp>
        <p:nvSpPr>
          <p:cNvPr id="9" name="Rounded Rectangular Callout 8">
            <a:extLst>
              <a:ext uri="{FF2B5EF4-FFF2-40B4-BE49-F238E27FC236}">
                <a16:creationId xmlns:a16="http://schemas.microsoft.com/office/drawing/2014/main" id="{0EDF64FE-247A-4948-8CA6-02D5AC79D01A}"/>
              </a:ext>
            </a:extLst>
          </p:cNvPr>
          <p:cNvSpPr/>
          <p:nvPr/>
        </p:nvSpPr>
        <p:spPr>
          <a:xfrm rot="931134">
            <a:off x="7913672" y="3935339"/>
            <a:ext cx="3333814" cy="2123550"/>
          </a:xfrm>
          <a:prstGeom prst="wedgeRoundRectCallout">
            <a:avLst>
              <a:gd name="adj1" fmla="val -84763"/>
              <a:gd name="adj2" fmla="val 4933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dirty="0"/>
              <a:t>Richt een WhatsApp groep in voor PBO en directie/hoofdredacteur</a:t>
            </a:r>
            <a:endParaRPr kumimoji="0" lang="nl-NL" sz="2400" b="0" i="0" u="none" strike="noStrike" cap="none" spc="0" normalizeH="0" baseline="0" dirty="0">
              <a:ln>
                <a:noFill/>
              </a:ln>
              <a:solidFill>
                <a:srgbClr val="58595B"/>
              </a:solidFill>
              <a:effectLst/>
              <a:uFillTx/>
              <a:latin typeface="Century Gothic"/>
              <a:ea typeface="Century Gothic"/>
              <a:cs typeface="Century Gothic"/>
              <a:sym typeface="Century Gothic"/>
            </a:endParaRPr>
          </a:p>
        </p:txBody>
      </p:sp>
      <p:sp>
        <p:nvSpPr>
          <p:cNvPr id="10" name="Rounded Rectangular Callout 9">
            <a:extLst>
              <a:ext uri="{FF2B5EF4-FFF2-40B4-BE49-F238E27FC236}">
                <a16:creationId xmlns:a16="http://schemas.microsoft.com/office/drawing/2014/main" id="{F70AB767-0537-0C44-90A4-342801E3663F}"/>
              </a:ext>
            </a:extLst>
          </p:cNvPr>
          <p:cNvSpPr/>
          <p:nvPr/>
        </p:nvSpPr>
        <p:spPr>
          <a:xfrm rot="577678">
            <a:off x="7357652" y="455271"/>
            <a:ext cx="2624666" cy="2532173"/>
          </a:xfrm>
          <a:prstGeom prst="wedgeRoundRectCallout">
            <a:avLst>
              <a:gd name="adj1" fmla="val -84763"/>
              <a:gd name="adj2" fmla="val 4933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a:t>Redacteuren zijn bij toerbeurt aanwezig bij PBO vergaderingen.</a:t>
            </a:r>
          </a:p>
        </p:txBody>
      </p:sp>
      <p:sp>
        <p:nvSpPr>
          <p:cNvPr id="11" name="Rounded Rectangular Callout 10">
            <a:extLst>
              <a:ext uri="{FF2B5EF4-FFF2-40B4-BE49-F238E27FC236}">
                <a16:creationId xmlns:a16="http://schemas.microsoft.com/office/drawing/2014/main" id="{1818C87C-6209-BA44-A22E-95052E98DCDE}"/>
              </a:ext>
            </a:extLst>
          </p:cNvPr>
          <p:cNvSpPr/>
          <p:nvPr/>
        </p:nvSpPr>
        <p:spPr>
          <a:xfrm rot="21154800">
            <a:off x="4530262" y="3664241"/>
            <a:ext cx="3445337" cy="1306305"/>
          </a:xfrm>
          <a:prstGeom prst="wedgeRoundRectCallout">
            <a:avLst>
              <a:gd name="adj1" fmla="val -2828"/>
              <a:gd name="adj2" fmla="val 80455"/>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err="1"/>
              <a:t>Vz</a:t>
            </a:r>
            <a:r>
              <a:rPr lang="nl-NL" sz="2400"/>
              <a:t> bestuur en/of hoofdredacteur bij PBO vergadering</a:t>
            </a:r>
            <a:endPar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5" name="Rounded Rectangular Callout 4">
            <a:extLst>
              <a:ext uri="{FF2B5EF4-FFF2-40B4-BE49-F238E27FC236}">
                <a16:creationId xmlns:a16="http://schemas.microsoft.com/office/drawing/2014/main" id="{0D51D5BF-4E0F-6843-BB88-19E665906F93}"/>
              </a:ext>
            </a:extLst>
          </p:cNvPr>
          <p:cNvSpPr/>
          <p:nvPr/>
        </p:nvSpPr>
        <p:spPr>
          <a:xfrm rot="20682825">
            <a:off x="912909" y="1159170"/>
            <a:ext cx="2619752" cy="1714928"/>
          </a:xfrm>
          <a:prstGeom prst="wedgeRoundRectCallout">
            <a:avLst>
              <a:gd name="adj1" fmla="val 63055"/>
              <a:gd name="adj2" fmla="val 126240"/>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nl-NL" sz="2400" b="0" i="0" u="none" strike="noStrike" cap="none" spc="0" normalizeH="0" baseline="0" err="1">
                <a:ln>
                  <a:noFill/>
                </a:ln>
                <a:solidFill>
                  <a:srgbClr val="58595B"/>
                </a:solidFill>
                <a:effectLst/>
                <a:uFillTx/>
                <a:latin typeface="Century Gothic"/>
                <a:ea typeface="Century Gothic"/>
                <a:cs typeface="Century Gothic"/>
                <a:sym typeface="Century Gothic"/>
              </a:rPr>
              <a:t>Vz</a:t>
            </a:r>
            <a:r>
              <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rPr>
              <a:t> PBO 1x per jaar bij vergadering bestuur </a:t>
            </a:r>
          </a:p>
        </p:txBody>
      </p:sp>
      <p:sp>
        <p:nvSpPr>
          <p:cNvPr id="12" name="Rounded Rectangular Callout 11">
            <a:extLst>
              <a:ext uri="{FF2B5EF4-FFF2-40B4-BE49-F238E27FC236}">
                <a16:creationId xmlns:a16="http://schemas.microsoft.com/office/drawing/2014/main" id="{5EA2A265-F0C3-FD4D-A7D6-192FFF6CC1FC}"/>
              </a:ext>
            </a:extLst>
          </p:cNvPr>
          <p:cNvSpPr/>
          <p:nvPr/>
        </p:nvSpPr>
        <p:spPr>
          <a:xfrm>
            <a:off x="3442381" y="5067356"/>
            <a:ext cx="2653619" cy="897683"/>
          </a:xfrm>
          <a:prstGeom prst="wedgeRoundRectCallout">
            <a:avLst>
              <a:gd name="adj1" fmla="val -27332"/>
              <a:gd name="adj2" fmla="val -155385"/>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rPr>
              <a:t>........</a:t>
            </a:r>
          </a:p>
          <a:p>
            <a:endPar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Tree>
    <p:extLst>
      <p:ext uri="{BB962C8B-B14F-4D97-AF65-F5344CB8AC3E}">
        <p14:creationId xmlns:p14="http://schemas.microsoft.com/office/powerpoint/2010/main" val="2406602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6673825-725C-0142-A273-3619310D93EA}"/>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4E00B233-9CB9-D64B-AB76-EEE9330BC49B}"/>
              </a:ext>
            </a:extLst>
          </p:cNvPr>
          <p:cNvSpPr>
            <a:spLocks noGrp="1"/>
          </p:cNvSpPr>
          <p:nvPr>
            <p:ph type="body" sz="quarter" idx="13"/>
          </p:nvPr>
        </p:nvSpPr>
        <p:spPr/>
        <p:txBody>
          <a:bodyPr/>
          <a:lstStyle/>
          <a:p>
            <a:endParaRPr lang="en-GB"/>
          </a:p>
        </p:txBody>
      </p:sp>
      <p:sp>
        <p:nvSpPr>
          <p:cNvPr id="7" name="Ovaal 6">
            <a:extLst>
              <a:ext uri="{FF2B5EF4-FFF2-40B4-BE49-F238E27FC236}">
                <a16:creationId xmlns:a16="http://schemas.microsoft.com/office/drawing/2014/main" id="{C43998C6-42D4-4264-9DA4-4D2713863E95}"/>
              </a:ext>
            </a:extLst>
          </p:cNvPr>
          <p:cNvSpPr/>
          <p:nvPr/>
        </p:nvSpPr>
        <p:spPr>
          <a:xfrm>
            <a:off x="4560094" y="1893094"/>
            <a:ext cx="3071812" cy="3071812"/>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5400" b="1" i="0" u="none" strike="noStrike" cap="none" spc="0" normalizeH="0" baseline="0" dirty="0">
                <a:ln>
                  <a:noFill/>
                </a:ln>
                <a:solidFill>
                  <a:schemeClr val="bg1"/>
                </a:solidFill>
                <a:effectLst/>
                <a:uFillTx/>
                <a:latin typeface="Century Gothic"/>
                <a:ea typeface="Century Gothic"/>
                <a:cs typeface="Century Gothic"/>
                <a:sym typeface="Century Gothic"/>
              </a:rPr>
              <a:t>PAUZE</a:t>
            </a:r>
          </a:p>
        </p:txBody>
      </p:sp>
    </p:spTree>
    <p:extLst>
      <p:ext uri="{BB962C8B-B14F-4D97-AF65-F5344CB8AC3E}">
        <p14:creationId xmlns:p14="http://schemas.microsoft.com/office/powerpoint/2010/main" val="2632673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3A5471-2CBE-4812-8EA6-F2FB6B57E5C1}"/>
              </a:ext>
            </a:extLst>
          </p:cNvPr>
          <p:cNvSpPr>
            <a:spLocks noGrp="1"/>
          </p:cNvSpPr>
          <p:nvPr>
            <p:ph type="title"/>
          </p:nvPr>
        </p:nvSpPr>
        <p:spPr/>
        <p:txBody>
          <a:bodyPr/>
          <a:lstStyle/>
          <a:p>
            <a:r>
              <a:rPr lang="nl-NL" dirty="0"/>
              <a:t>Agenda</a:t>
            </a:r>
          </a:p>
        </p:txBody>
      </p:sp>
      <p:sp>
        <p:nvSpPr>
          <p:cNvPr id="6" name="Tijdelijke aanduiding voor tekst 5">
            <a:extLst>
              <a:ext uri="{FF2B5EF4-FFF2-40B4-BE49-F238E27FC236}">
                <a16:creationId xmlns:a16="http://schemas.microsoft.com/office/drawing/2014/main" id="{7AE6CFA0-501C-4723-9A2A-F66D480DF60C}"/>
              </a:ext>
            </a:extLst>
          </p:cNvPr>
          <p:cNvSpPr>
            <a:spLocks noGrp="1"/>
          </p:cNvSpPr>
          <p:nvPr>
            <p:ph type="body" idx="1"/>
          </p:nvPr>
        </p:nvSpPr>
        <p:spPr/>
        <p:txBody>
          <a:bodyPr>
            <a:normAutofit/>
          </a:bodyPr>
          <a:lstStyle/>
          <a:p>
            <a:pPr marL="457200" indent="-457200">
              <a:spcBef>
                <a:spcPts val="0"/>
              </a:spcBef>
              <a:spcAft>
                <a:spcPts val="1200"/>
              </a:spcAft>
              <a:buFont typeface="+mj-lt"/>
              <a:buAutoNum type="arabicPeriod"/>
            </a:pPr>
            <a:r>
              <a:rPr lang="nl-NL" sz="2400" dirty="0">
                <a:solidFill>
                  <a:schemeClr val="bg1">
                    <a:lumMod val="85000"/>
                  </a:schemeClr>
                </a:solidFill>
              </a:rPr>
              <a:t>Introductie en kennismaking</a:t>
            </a:r>
          </a:p>
          <a:p>
            <a:pPr marL="457200" indent="-457200">
              <a:spcBef>
                <a:spcPts val="0"/>
              </a:spcBef>
              <a:spcAft>
                <a:spcPts val="1200"/>
              </a:spcAft>
              <a:buFont typeface="+mj-lt"/>
              <a:buAutoNum type="arabicPeriod"/>
            </a:pPr>
            <a:r>
              <a:rPr lang="nl-NL" sz="2400" dirty="0">
                <a:solidFill>
                  <a:schemeClr val="bg1">
                    <a:lumMod val="85000"/>
                  </a:schemeClr>
                </a:solidFill>
              </a:rPr>
              <a:t>Presentatie over PBO </a:t>
            </a:r>
            <a:br>
              <a:rPr lang="nl-NL" sz="2400" dirty="0">
                <a:solidFill>
                  <a:schemeClr val="bg1">
                    <a:lumMod val="85000"/>
                  </a:schemeClr>
                </a:solidFill>
              </a:rPr>
            </a:br>
            <a:r>
              <a:rPr lang="nl-NL" sz="2400" dirty="0">
                <a:solidFill>
                  <a:schemeClr val="bg1">
                    <a:lumMod val="85000"/>
                  </a:schemeClr>
                </a:solidFill>
              </a:rPr>
              <a:t>(doel, samenstelling, taken, bevoegdheden en werkwijze)</a:t>
            </a:r>
          </a:p>
          <a:p>
            <a:pPr>
              <a:spcBef>
                <a:spcPts val="0"/>
              </a:spcBef>
              <a:spcAft>
                <a:spcPts val="1200"/>
              </a:spcAft>
            </a:pPr>
            <a:r>
              <a:rPr lang="nl-NL" sz="2400" dirty="0">
                <a:solidFill>
                  <a:schemeClr val="bg1">
                    <a:lumMod val="85000"/>
                  </a:schemeClr>
                </a:solidFill>
              </a:rPr>
              <a:t>PAUZE</a:t>
            </a:r>
          </a:p>
          <a:p>
            <a:pPr marL="457200" indent="-457200">
              <a:spcBef>
                <a:spcPts val="0"/>
              </a:spcBef>
              <a:spcAft>
                <a:spcPts val="1200"/>
              </a:spcAft>
              <a:buFont typeface="+mj-lt"/>
              <a:buAutoNum type="arabicPeriod" startAt="3"/>
            </a:pPr>
            <a:r>
              <a:rPr lang="nl-NL" sz="2400" dirty="0"/>
              <a:t>Presentatie over omroep door bestuurslid en/of (hoofd/eind)redacteur </a:t>
            </a:r>
          </a:p>
          <a:p>
            <a:pPr marL="457200" indent="-457200">
              <a:spcBef>
                <a:spcPts val="0"/>
              </a:spcBef>
              <a:spcAft>
                <a:spcPts val="1200"/>
              </a:spcAft>
              <a:buFont typeface="+mj-lt"/>
              <a:buAutoNum type="arabicPeriod" startAt="3"/>
            </a:pPr>
            <a:r>
              <a:rPr lang="nl-NL" sz="2400" dirty="0"/>
              <a:t>Bespreking media-aanbod</a:t>
            </a:r>
          </a:p>
          <a:p>
            <a:pPr marL="457200" indent="-457200">
              <a:spcBef>
                <a:spcPts val="0"/>
              </a:spcBef>
              <a:spcAft>
                <a:spcPts val="1200"/>
              </a:spcAft>
              <a:buFont typeface="+mj-lt"/>
              <a:buAutoNum type="arabicPeriod" startAt="3"/>
            </a:pPr>
            <a:r>
              <a:rPr lang="nl-NL" sz="2400" dirty="0"/>
              <a:t>Werkafspraken</a:t>
            </a:r>
          </a:p>
          <a:p>
            <a:pPr marL="457200" indent="-457200">
              <a:spcBef>
                <a:spcPts val="0"/>
              </a:spcBef>
              <a:spcAft>
                <a:spcPts val="1200"/>
              </a:spcAft>
              <a:buFont typeface="+mj-lt"/>
              <a:buAutoNum type="arabicPeriod" startAt="3"/>
            </a:pPr>
            <a:r>
              <a:rPr lang="nl-NL" sz="2400" dirty="0"/>
              <a:t>Afsluiting</a:t>
            </a:r>
          </a:p>
          <a:p>
            <a:endParaRPr lang="nl-NL" sz="1800" dirty="0"/>
          </a:p>
        </p:txBody>
      </p:sp>
      <p:sp>
        <p:nvSpPr>
          <p:cNvPr id="7" name="Tijdelijke aanduiding voor tekst 6">
            <a:extLst>
              <a:ext uri="{FF2B5EF4-FFF2-40B4-BE49-F238E27FC236}">
                <a16:creationId xmlns:a16="http://schemas.microsoft.com/office/drawing/2014/main" id="{86A78BFD-E291-44F4-9BD7-3F4A7E9934B8}"/>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2896035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a:extLst>
              <a:ext uri="{FF2B5EF4-FFF2-40B4-BE49-F238E27FC236}">
                <a16:creationId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3</a:t>
            </a:r>
          </a:p>
        </p:txBody>
      </p:sp>
      <p:sp>
        <p:nvSpPr>
          <p:cNvPr id="4" name="Rechthoek 3">
            <a:extLst>
              <a:ext uri="{FF2B5EF4-FFF2-40B4-BE49-F238E27FC236}">
                <a16:creationId xmlns:a16="http://schemas.microsoft.com/office/drawing/2014/main" id="{A9F876B9-A5EB-4DE8-87C8-A7F030EBAA3E}"/>
              </a:ext>
            </a:extLst>
          </p:cNvPr>
          <p:cNvSpPr/>
          <p:nvPr/>
        </p:nvSpPr>
        <p:spPr>
          <a:xfrm>
            <a:off x="2265793" y="3122098"/>
            <a:ext cx="5072222" cy="584775"/>
          </a:xfrm>
          <a:prstGeom prst="rect">
            <a:avLst/>
          </a:prstGeom>
        </p:spPr>
        <p:txBody>
          <a:bodyPr wrap="none" anchor="ctr">
            <a:spAutoFit/>
          </a:bodyPr>
          <a:lstStyle/>
          <a:p>
            <a:r>
              <a:rPr lang="nl-NL" sz="3200" b="1" dirty="0">
                <a:solidFill>
                  <a:srgbClr val="E60D74"/>
                </a:solidFill>
              </a:rPr>
              <a:t>Presentatie over omroep</a:t>
            </a:r>
          </a:p>
        </p:txBody>
      </p:sp>
      <p:pic>
        <p:nvPicPr>
          <p:cNvPr id="5" name="image1.png">
            <a:extLst>
              <a:ext uri="{FF2B5EF4-FFF2-40B4-BE49-F238E27FC236}">
                <a16:creationId xmlns:a16="http://schemas.microsoft.com/office/drawing/2014/main" id="{EB707589-8BF1-44D4-977D-4BC1551CAB5E}"/>
              </a:ext>
            </a:extLst>
          </p:cNvPr>
          <p:cNvPicPr>
            <a:picLocks noChangeAspect="1"/>
          </p:cNvPicPr>
          <p:nvPr/>
        </p:nvPicPr>
        <p:blipFill>
          <a:blip r:embed="rId3"/>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3080936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a:extLst>
              <a:ext uri="{FF2B5EF4-FFF2-40B4-BE49-F238E27FC236}">
                <a16:creationId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4</a:t>
            </a:r>
          </a:p>
        </p:txBody>
      </p:sp>
      <p:sp>
        <p:nvSpPr>
          <p:cNvPr id="4" name="Rechthoek 3">
            <a:extLst>
              <a:ext uri="{FF2B5EF4-FFF2-40B4-BE49-F238E27FC236}">
                <a16:creationId xmlns:a16="http://schemas.microsoft.com/office/drawing/2014/main" id="{A9F876B9-A5EB-4DE8-87C8-A7F030EBAA3E}"/>
              </a:ext>
            </a:extLst>
          </p:cNvPr>
          <p:cNvSpPr/>
          <p:nvPr/>
        </p:nvSpPr>
        <p:spPr>
          <a:xfrm>
            <a:off x="2265793" y="3122098"/>
            <a:ext cx="7840608" cy="584775"/>
          </a:xfrm>
          <a:prstGeom prst="rect">
            <a:avLst/>
          </a:prstGeom>
        </p:spPr>
        <p:txBody>
          <a:bodyPr wrap="none" anchor="ctr">
            <a:spAutoFit/>
          </a:bodyPr>
          <a:lstStyle/>
          <a:p>
            <a:r>
              <a:rPr lang="nl-NL" sz="3200" b="1" dirty="0">
                <a:solidFill>
                  <a:srgbClr val="E60D74"/>
                </a:solidFill>
              </a:rPr>
              <a:t>Bespreking / evaluatie media-aanbod</a:t>
            </a:r>
          </a:p>
        </p:txBody>
      </p:sp>
      <p:pic>
        <p:nvPicPr>
          <p:cNvPr id="5" name="image1.png">
            <a:extLst>
              <a:ext uri="{FF2B5EF4-FFF2-40B4-BE49-F238E27FC236}">
                <a16:creationId xmlns:a16="http://schemas.microsoft.com/office/drawing/2014/main" id="{EB707589-8BF1-44D4-977D-4BC1551CAB5E}"/>
              </a:ext>
            </a:extLst>
          </p:cNvPr>
          <p:cNvPicPr>
            <a:picLocks noChangeAspect="1"/>
          </p:cNvPicPr>
          <p:nvPr/>
        </p:nvPicPr>
        <p:blipFill>
          <a:blip r:embed="rId3"/>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959826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C600B-80F5-1544-BCA4-9BA5A995120F}"/>
              </a:ext>
            </a:extLst>
          </p:cNvPr>
          <p:cNvSpPr>
            <a:spLocks noGrp="1"/>
          </p:cNvSpPr>
          <p:nvPr>
            <p:ph type="title"/>
          </p:nvPr>
        </p:nvSpPr>
        <p:spPr>
          <a:xfrm>
            <a:off x="407986" y="365125"/>
            <a:ext cx="11376027" cy="489756"/>
          </a:xfrm>
        </p:spPr>
        <p:txBody>
          <a:bodyPr>
            <a:normAutofit/>
          </a:bodyPr>
          <a:lstStyle/>
          <a:p>
            <a:r>
              <a:rPr lang="nl-NL" sz="2800" dirty="0"/>
              <a:t>Bespreking / Evaluatie Media-aanbod</a:t>
            </a:r>
          </a:p>
        </p:txBody>
      </p:sp>
      <p:sp>
        <p:nvSpPr>
          <p:cNvPr id="3" name="Text Placeholder 2">
            <a:extLst>
              <a:ext uri="{FF2B5EF4-FFF2-40B4-BE49-F238E27FC236}">
                <a16:creationId xmlns:a16="http://schemas.microsoft.com/office/drawing/2014/main" id="{C0976CFD-48A3-F541-80A8-665A344F0D3A}"/>
              </a:ext>
            </a:extLst>
          </p:cNvPr>
          <p:cNvSpPr>
            <a:spLocks noGrp="1"/>
          </p:cNvSpPr>
          <p:nvPr>
            <p:ph type="body" sz="quarter" idx="1"/>
          </p:nvPr>
        </p:nvSpPr>
        <p:spPr/>
        <p:txBody>
          <a:bodyPr/>
          <a:lstStyle/>
          <a:p>
            <a:endParaRPr lang="nl-NL"/>
          </a:p>
        </p:txBody>
      </p:sp>
      <p:pic>
        <p:nvPicPr>
          <p:cNvPr id="5" name="Picture 4" descr="A screenshot of a social media post&#10;&#10;Description automatically generated">
            <a:extLst>
              <a:ext uri="{FF2B5EF4-FFF2-40B4-BE49-F238E27FC236}">
                <a16:creationId xmlns:a16="http://schemas.microsoft.com/office/drawing/2014/main" id="{8E81C388-34C0-A443-829D-2305A2706A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9500" y="1336017"/>
            <a:ext cx="7493000" cy="4697584"/>
          </a:xfrm>
          <a:prstGeom prst="rect">
            <a:avLst/>
          </a:prstGeom>
        </p:spPr>
      </p:pic>
      <p:sp>
        <p:nvSpPr>
          <p:cNvPr id="4" name="TextBox 3">
            <a:extLst>
              <a:ext uri="{FF2B5EF4-FFF2-40B4-BE49-F238E27FC236}">
                <a16:creationId xmlns:a16="http://schemas.microsoft.com/office/drawing/2014/main" id="{E4F64482-5209-214D-A1D3-C3CF4D9C2FD0}"/>
              </a:ext>
            </a:extLst>
          </p:cNvPr>
          <p:cNvSpPr txBox="1"/>
          <p:nvPr/>
        </p:nvSpPr>
        <p:spPr>
          <a:xfrm>
            <a:off x="4877534" y="6492875"/>
            <a:ext cx="24369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nl-NL" sz="1800" b="0" i="0" u="none" strike="noStrike" cap="none" spc="0" normalizeH="0" baseline="0" dirty="0">
                <a:ln>
                  <a:noFill/>
                </a:ln>
                <a:solidFill>
                  <a:srgbClr val="FF0000"/>
                </a:solidFill>
                <a:effectLst/>
                <a:uFillTx/>
                <a:latin typeface="Century Gothic"/>
                <a:ea typeface="Century Gothic"/>
                <a:cs typeface="Century Gothic"/>
                <a:sym typeface="Century Gothic"/>
              </a:rPr>
              <a:t>VOORBEELD</a:t>
            </a:r>
          </a:p>
        </p:txBody>
      </p:sp>
    </p:spTree>
    <p:extLst>
      <p:ext uri="{BB962C8B-B14F-4D97-AF65-F5344CB8AC3E}">
        <p14:creationId xmlns:p14="http://schemas.microsoft.com/office/powerpoint/2010/main" val="1208723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EEC68-B207-2748-ABF0-00CEC2EAE761}"/>
              </a:ext>
            </a:extLst>
          </p:cNvPr>
          <p:cNvSpPr>
            <a:spLocks noGrp="1"/>
          </p:cNvSpPr>
          <p:nvPr>
            <p:ph type="title"/>
          </p:nvPr>
        </p:nvSpPr>
        <p:spPr/>
        <p:txBody>
          <a:bodyPr/>
          <a:lstStyle/>
          <a:p>
            <a:r>
              <a:rPr lang="nl-NL" dirty="0"/>
              <a:t>Mogelijke vragen bij bespreking / evaluatie programma-aanbod</a:t>
            </a:r>
          </a:p>
        </p:txBody>
      </p:sp>
      <p:sp>
        <p:nvSpPr>
          <p:cNvPr id="5" name="Tijdelijke aanduiding voor tekst 4">
            <a:extLst>
              <a:ext uri="{FF2B5EF4-FFF2-40B4-BE49-F238E27FC236}">
                <a16:creationId xmlns:a16="http://schemas.microsoft.com/office/drawing/2014/main" id="{D0EF8DB7-02E5-4236-B919-77C054048EFA}"/>
              </a:ext>
            </a:extLst>
          </p:cNvPr>
          <p:cNvSpPr>
            <a:spLocks noGrp="1"/>
          </p:cNvSpPr>
          <p:nvPr>
            <p:ph type="body" sz="quarter" idx="1"/>
          </p:nvPr>
        </p:nvSpPr>
        <p:spPr/>
        <p:txBody>
          <a:bodyPr/>
          <a:lstStyle/>
          <a:p>
            <a:endParaRPr lang="nl-NL"/>
          </a:p>
        </p:txBody>
      </p:sp>
      <p:sp>
        <p:nvSpPr>
          <p:cNvPr id="4" name="Rectangle 3">
            <a:extLst>
              <a:ext uri="{FF2B5EF4-FFF2-40B4-BE49-F238E27FC236}">
                <a16:creationId xmlns:a16="http://schemas.microsoft.com/office/drawing/2014/main" id="{CBF1B0C0-6CCD-A146-BBBA-F9520E8E9398}"/>
              </a:ext>
            </a:extLst>
          </p:cNvPr>
          <p:cNvSpPr/>
          <p:nvPr/>
        </p:nvSpPr>
        <p:spPr>
          <a:xfrm>
            <a:off x="419100" y="1484313"/>
            <a:ext cx="10804712" cy="2727478"/>
          </a:xfrm>
          <a:prstGeom prst="rect">
            <a:avLst/>
          </a:prstGeom>
        </p:spPr>
        <p:txBody>
          <a:bodyPr wrap="square">
            <a:spAutoFit/>
          </a:bodyPr>
          <a:lstStyle/>
          <a:p>
            <a:pPr marL="285750" indent="-285750" defTabSz="719999">
              <a:lnSpc>
                <a:spcPct val="110000"/>
              </a:lnSpc>
              <a:spcAft>
                <a:spcPts val="600"/>
              </a:spcAft>
              <a:buClr>
                <a:srgbClr val="FF824B"/>
              </a:buClr>
              <a:buSzPct val="100000"/>
              <a:buFont typeface="Arial"/>
              <a:buChar char="•"/>
              <a:defRPr sz="2800"/>
            </a:pPr>
            <a:r>
              <a:rPr lang="nl-NL" sz="2400" dirty="0"/>
              <a:t>Op wat voor manier kom je in aanraking met media-aanbod van de lokale omroep? Kijk, luister, lees je zelf? Mensen in je omgeving?</a:t>
            </a:r>
          </a:p>
          <a:p>
            <a:pPr marL="285750" indent="-285750" defTabSz="719999">
              <a:lnSpc>
                <a:spcPct val="110000"/>
              </a:lnSpc>
              <a:spcAft>
                <a:spcPts val="600"/>
              </a:spcAft>
              <a:buClr>
                <a:srgbClr val="FF824B"/>
              </a:buClr>
              <a:buSzPct val="100000"/>
              <a:buFont typeface="Arial"/>
              <a:buChar char="•"/>
              <a:defRPr sz="2800"/>
            </a:pPr>
            <a:r>
              <a:rPr lang="nl-NL" sz="2400" dirty="0"/>
              <a:t>Wat valt op in het aanbod? </a:t>
            </a:r>
          </a:p>
          <a:p>
            <a:pPr marL="285750" indent="-285750" defTabSz="719999">
              <a:lnSpc>
                <a:spcPct val="110000"/>
              </a:lnSpc>
              <a:spcAft>
                <a:spcPts val="600"/>
              </a:spcAft>
              <a:buClr>
                <a:srgbClr val="FF824B"/>
              </a:buClr>
              <a:buSzPct val="100000"/>
              <a:buFont typeface="Arial"/>
              <a:buChar char="•"/>
              <a:defRPr sz="2800"/>
            </a:pPr>
            <a:r>
              <a:rPr lang="nl-NL" sz="2400" dirty="0"/>
              <a:t>Welke items zijn je in het afgelopen jaar het meest bijgebleven?</a:t>
            </a:r>
          </a:p>
          <a:p>
            <a:pPr marL="285750" indent="-285750" defTabSz="719999">
              <a:lnSpc>
                <a:spcPct val="110000"/>
              </a:lnSpc>
              <a:spcAft>
                <a:spcPts val="600"/>
              </a:spcAft>
              <a:buClr>
                <a:srgbClr val="FF824B"/>
              </a:buClr>
              <a:buSzPct val="100000"/>
              <a:buFont typeface="Arial"/>
              <a:buChar char="•"/>
              <a:defRPr sz="2800"/>
            </a:pPr>
            <a:r>
              <a:rPr lang="nl-NL" sz="2400" dirty="0"/>
              <a:t>Wat mis je? Denk daarbij onder meer aan nieuws en informatie die van belang is voor de stroming die je vertegenwoordigt.</a:t>
            </a:r>
          </a:p>
        </p:txBody>
      </p:sp>
    </p:spTree>
    <p:extLst>
      <p:ext uri="{BB962C8B-B14F-4D97-AF65-F5344CB8AC3E}">
        <p14:creationId xmlns:p14="http://schemas.microsoft.com/office/powerpoint/2010/main" val="4086830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vaal 1">
            <a:extLst>
              <a:ext uri="{FF2B5EF4-FFF2-40B4-BE49-F238E27FC236}">
                <a16:creationId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1</a:t>
            </a:r>
          </a:p>
        </p:txBody>
      </p:sp>
      <p:sp>
        <p:nvSpPr>
          <p:cNvPr id="4" name="Rechthoek 3">
            <a:extLst>
              <a:ext uri="{FF2B5EF4-FFF2-40B4-BE49-F238E27FC236}">
                <a16:creationId xmlns:a16="http://schemas.microsoft.com/office/drawing/2014/main" id="{A9F876B9-A5EB-4DE8-87C8-A7F030EBAA3E}"/>
              </a:ext>
            </a:extLst>
          </p:cNvPr>
          <p:cNvSpPr/>
          <p:nvPr/>
        </p:nvSpPr>
        <p:spPr>
          <a:xfrm>
            <a:off x="2265793" y="3122098"/>
            <a:ext cx="6571030" cy="584775"/>
          </a:xfrm>
          <a:prstGeom prst="rect">
            <a:avLst/>
          </a:prstGeom>
        </p:spPr>
        <p:txBody>
          <a:bodyPr wrap="none" anchor="ctr">
            <a:spAutoFit/>
          </a:bodyPr>
          <a:lstStyle/>
          <a:p>
            <a:r>
              <a:rPr lang="nl-NL" sz="3200" b="1" dirty="0">
                <a:solidFill>
                  <a:srgbClr val="E60D74"/>
                </a:solidFill>
              </a:rPr>
              <a:t>INTRODUCTIE EN KENNISMAKING</a:t>
            </a:r>
          </a:p>
        </p:txBody>
      </p:sp>
      <p:pic>
        <p:nvPicPr>
          <p:cNvPr id="5" name="image1.png">
            <a:extLst>
              <a:ext uri="{FF2B5EF4-FFF2-40B4-BE49-F238E27FC236}">
                <a16:creationId xmlns:a16="http://schemas.microsoft.com/office/drawing/2014/main" id="{EB707589-8BF1-44D4-977D-4BC1551CAB5E}"/>
              </a:ext>
            </a:extLst>
          </p:cNvPr>
          <p:cNvPicPr>
            <a:picLocks noChangeAspect="1"/>
          </p:cNvPicPr>
          <p:nvPr/>
        </p:nvPicPr>
        <p:blipFill>
          <a:blip r:embed="rId2"/>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2962099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a:extLst>
              <a:ext uri="{FF2B5EF4-FFF2-40B4-BE49-F238E27FC236}">
                <a16:creationId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5</a:t>
            </a:r>
          </a:p>
        </p:txBody>
      </p:sp>
      <p:sp>
        <p:nvSpPr>
          <p:cNvPr id="4" name="Rechthoek 3">
            <a:extLst>
              <a:ext uri="{FF2B5EF4-FFF2-40B4-BE49-F238E27FC236}">
                <a16:creationId xmlns:a16="http://schemas.microsoft.com/office/drawing/2014/main" id="{A9F876B9-A5EB-4DE8-87C8-A7F030EBAA3E}"/>
              </a:ext>
            </a:extLst>
          </p:cNvPr>
          <p:cNvSpPr/>
          <p:nvPr/>
        </p:nvSpPr>
        <p:spPr>
          <a:xfrm>
            <a:off x="2265793" y="3122098"/>
            <a:ext cx="3175869" cy="584775"/>
          </a:xfrm>
          <a:prstGeom prst="rect">
            <a:avLst/>
          </a:prstGeom>
        </p:spPr>
        <p:txBody>
          <a:bodyPr wrap="none" anchor="ctr">
            <a:spAutoFit/>
          </a:bodyPr>
          <a:lstStyle/>
          <a:p>
            <a:r>
              <a:rPr lang="nl-NL" sz="3200" b="1" dirty="0">
                <a:solidFill>
                  <a:srgbClr val="E60D74"/>
                </a:solidFill>
              </a:rPr>
              <a:t>Werkafspraken</a:t>
            </a:r>
          </a:p>
        </p:txBody>
      </p:sp>
      <p:pic>
        <p:nvPicPr>
          <p:cNvPr id="5" name="image1.png">
            <a:extLst>
              <a:ext uri="{FF2B5EF4-FFF2-40B4-BE49-F238E27FC236}">
                <a16:creationId xmlns:a16="http://schemas.microsoft.com/office/drawing/2014/main" id="{EB707589-8BF1-44D4-977D-4BC1551CAB5E}"/>
              </a:ext>
            </a:extLst>
          </p:cNvPr>
          <p:cNvPicPr>
            <a:picLocks noChangeAspect="1"/>
          </p:cNvPicPr>
          <p:nvPr/>
        </p:nvPicPr>
        <p:blipFill>
          <a:blip r:embed="rId3"/>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42445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C3EAD6-E002-9043-BE3E-A42E05E226FD}"/>
              </a:ext>
            </a:extLst>
          </p:cNvPr>
          <p:cNvSpPr>
            <a:spLocks noGrp="1"/>
          </p:cNvSpPr>
          <p:nvPr>
            <p:ph type="title"/>
          </p:nvPr>
        </p:nvSpPr>
        <p:spPr/>
        <p:txBody>
          <a:bodyPr/>
          <a:lstStyle/>
          <a:p>
            <a:r>
              <a:rPr lang="en-GB"/>
              <a:t>WERKAFSPRAKEN</a:t>
            </a:r>
          </a:p>
        </p:txBody>
      </p:sp>
      <p:sp>
        <p:nvSpPr>
          <p:cNvPr id="6" name="Text Placeholder 5">
            <a:extLst>
              <a:ext uri="{FF2B5EF4-FFF2-40B4-BE49-F238E27FC236}">
                <a16:creationId xmlns:a16="http://schemas.microsoft.com/office/drawing/2014/main" id="{F5F8A21A-4939-0348-85D7-496E15FBD57D}"/>
              </a:ext>
            </a:extLst>
          </p:cNvPr>
          <p:cNvSpPr>
            <a:spLocks noGrp="1"/>
          </p:cNvSpPr>
          <p:nvPr>
            <p:ph type="body" idx="1"/>
          </p:nvPr>
        </p:nvSpPr>
        <p:spPr/>
        <p:txBody>
          <a:bodyPr/>
          <a:lstStyle/>
          <a:p>
            <a:pPr marL="285750" indent="-285750">
              <a:spcBef>
                <a:spcPts val="0"/>
              </a:spcBef>
              <a:spcAft>
                <a:spcPts val="600"/>
              </a:spcAft>
              <a:buClr>
                <a:schemeClr val="accent2"/>
              </a:buClr>
              <a:buFont typeface="Arial" panose="020B0604020202020204" pitchFamily="34" charset="0"/>
              <a:buChar char="•"/>
            </a:pPr>
            <a:r>
              <a:rPr lang="nl-NL" sz="2400" dirty="0"/>
              <a:t>Hoe vaak vergaderen we per jaar?</a:t>
            </a:r>
          </a:p>
          <a:p>
            <a:pPr marL="285750" indent="-285750">
              <a:spcBef>
                <a:spcPts val="0"/>
              </a:spcBef>
              <a:spcAft>
                <a:spcPts val="600"/>
              </a:spcAft>
              <a:buClr>
                <a:schemeClr val="accent2"/>
              </a:buClr>
              <a:buFont typeface="Arial" panose="020B0604020202020204" pitchFamily="34" charset="0"/>
              <a:buChar char="•"/>
            </a:pPr>
            <a:r>
              <a:rPr lang="nl-NL" sz="2400" dirty="0"/>
              <a:t>Welke dag / tijd?</a:t>
            </a:r>
          </a:p>
          <a:p>
            <a:pPr marL="285750" indent="-285750">
              <a:spcBef>
                <a:spcPts val="0"/>
              </a:spcBef>
              <a:spcAft>
                <a:spcPts val="600"/>
              </a:spcAft>
              <a:buClr>
                <a:schemeClr val="accent2"/>
              </a:buClr>
              <a:buFont typeface="Arial" panose="020B0604020202020204" pitchFamily="34" charset="0"/>
              <a:buChar char="•"/>
            </a:pPr>
            <a:r>
              <a:rPr lang="nl-NL" sz="2400" dirty="0"/>
              <a:t>Waar vergaderen we?</a:t>
            </a:r>
          </a:p>
          <a:p>
            <a:pPr marL="285750" indent="-285750">
              <a:spcBef>
                <a:spcPts val="0"/>
              </a:spcBef>
              <a:spcAft>
                <a:spcPts val="600"/>
              </a:spcAft>
              <a:buClr>
                <a:schemeClr val="accent2"/>
              </a:buClr>
              <a:buFont typeface="Arial" panose="020B0604020202020204" pitchFamily="34" charset="0"/>
              <a:buChar char="•"/>
            </a:pPr>
            <a:r>
              <a:rPr lang="nl-NL" sz="2400" dirty="0"/>
              <a:t>Wie bereidt voor en stuurt de agenda rond?</a:t>
            </a:r>
          </a:p>
          <a:p>
            <a:pPr marL="285750" indent="-285750">
              <a:spcBef>
                <a:spcPts val="0"/>
              </a:spcBef>
              <a:spcAft>
                <a:spcPts val="600"/>
              </a:spcAft>
              <a:buClr>
                <a:schemeClr val="accent2"/>
              </a:buClr>
              <a:buFont typeface="Arial" panose="020B0604020202020204" pitchFamily="34" charset="0"/>
              <a:buChar char="•"/>
            </a:pPr>
            <a:r>
              <a:rPr lang="nl-NL" sz="2400" dirty="0"/>
              <a:t>Wie maakt verslag?</a:t>
            </a:r>
          </a:p>
          <a:p>
            <a:pPr marL="285750" indent="-285750">
              <a:spcBef>
                <a:spcPts val="0"/>
              </a:spcBef>
              <a:spcAft>
                <a:spcPts val="600"/>
              </a:spcAft>
              <a:buClr>
                <a:schemeClr val="accent2"/>
              </a:buClr>
              <a:buFont typeface="Arial" panose="020B0604020202020204" pitchFamily="34" charset="0"/>
              <a:buChar char="•"/>
            </a:pPr>
            <a:r>
              <a:rPr lang="nl-NL" sz="2400" dirty="0"/>
              <a:t>Wat zijn punten voor de volgende vergadering(en)?</a:t>
            </a:r>
          </a:p>
          <a:p>
            <a:pPr marL="285750" indent="-285750">
              <a:spcBef>
                <a:spcPts val="0"/>
              </a:spcBef>
              <a:spcAft>
                <a:spcPts val="600"/>
              </a:spcAft>
              <a:buClr>
                <a:schemeClr val="accent2"/>
              </a:buClr>
              <a:buFont typeface="Arial" panose="020B0604020202020204" pitchFamily="34" charset="0"/>
              <a:buChar char="•"/>
            </a:pPr>
            <a:r>
              <a:rPr lang="nl-NL" sz="2400" dirty="0"/>
              <a:t>Wie zijn aanwezig vanuit bestuur en/of redactie?</a:t>
            </a:r>
          </a:p>
          <a:p>
            <a:pPr marL="285750" indent="-285750">
              <a:spcBef>
                <a:spcPts val="0"/>
              </a:spcBef>
              <a:spcAft>
                <a:spcPts val="600"/>
              </a:spcAft>
              <a:buClr>
                <a:schemeClr val="accent2"/>
              </a:buClr>
              <a:buFont typeface="Arial" panose="020B0604020202020204" pitchFamily="34" charset="0"/>
              <a:buChar char="•"/>
            </a:pPr>
            <a:r>
              <a:rPr lang="nl-NL" sz="2400" dirty="0"/>
              <a:t>Welke afspraken maken we over de informatievoorziening tussen PBO, redactie en bestuur?</a:t>
            </a:r>
          </a:p>
          <a:p>
            <a:endParaRPr lang="nl-NL" dirty="0"/>
          </a:p>
          <a:p>
            <a:endParaRPr lang="nl-NL" dirty="0"/>
          </a:p>
        </p:txBody>
      </p:sp>
      <p:sp>
        <p:nvSpPr>
          <p:cNvPr id="5" name="Tijdelijke aanduiding voor tekst 4">
            <a:extLst>
              <a:ext uri="{FF2B5EF4-FFF2-40B4-BE49-F238E27FC236}">
                <a16:creationId xmlns:a16="http://schemas.microsoft.com/office/drawing/2014/main" id="{D50CF277-B7D1-4258-9F96-1D36A53C1FE2}"/>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51901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a:extLst>
              <a:ext uri="{FF2B5EF4-FFF2-40B4-BE49-F238E27FC236}">
                <a16:creationId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6</a:t>
            </a:r>
          </a:p>
        </p:txBody>
      </p:sp>
      <p:sp>
        <p:nvSpPr>
          <p:cNvPr id="4" name="Rechthoek 3">
            <a:extLst>
              <a:ext uri="{FF2B5EF4-FFF2-40B4-BE49-F238E27FC236}">
                <a16:creationId xmlns:a16="http://schemas.microsoft.com/office/drawing/2014/main" id="{A9F876B9-A5EB-4DE8-87C8-A7F030EBAA3E}"/>
              </a:ext>
            </a:extLst>
          </p:cNvPr>
          <p:cNvSpPr/>
          <p:nvPr/>
        </p:nvSpPr>
        <p:spPr>
          <a:xfrm>
            <a:off x="2265793" y="3122098"/>
            <a:ext cx="1965603" cy="584775"/>
          </a:xfrm>
          <a:prstGeom prst="rect">
            <a:avLst/>
          </a:prstGeom>
        </p:spPr>
        <p:txBody>
          <a:bodyPr wrap="none" anchor="ctr">
            <a:spAutoFit/>
          </a:bodyPr>
          <a:lstStyle/>
          <a:p>
            <a:r>
              <a:rPr lang="nl-NL" sz="3200" b="1" dirty="0">
                <a:solidFill>
                  <a:srgbClr val="E60D74"/>
                </a:solidFill>
              </a:rPr>
              <a:t>Afsluiting</a:t>
            </a:r>
          </a:p>
        </p:txBody>
      </p:sp>
      <p:pic>
        <p:nvPicPr>
          <p:cNvPr id="5" name="image1.png">
            <a:extLst>
              <a:ext uri="{FF2B5EF4-FFF2-40B4-BE49-F238E27FC236}">
                <a16:creationId xmlns:a16="http://schemas.microsoft.com/office/drawing/2014/main" id="{EB707589-8BF1-44D4-977D-4BC1551CAB5E}"/>
              </a:ext>
            </a:extLst>
          </p:cNvPr>
          <p:cNvPicPr>
            <a:picLocks noChangeAspect="1"/>
          </p:cNvPicPr>
          <p:nvPr/>
        </p:nvPicPr>
        <p:blipFill>
          <a:blip r:embed="rId3"/>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5510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D4D94-E2DA-DC4F-83D0-76BC6FAD4C33}"/>
              </a:ext>
            </a:extLst>
          </p:cNvPr>
          <p:cNvSpPr>
            <a:spLocks noGrp="1"/>
          </p:cNvSpPr>
          <p:nvPr>
            <p:ph type="title"/>
          </p:nvPr>
        </p:nvSpPr>
        <p:spPr/>
        <p:txBody>
          <a:bodyPr/>
          <a:lstStyle/>
          <a:p>
            <a:r>
              <a:rPr lang="nl-NL" dirty="0"/>
              <a:t>Heeft de bijeenkomst aan jullie verwachtingen voldaan?</a:t>
            </a:r>
          </a:p>
        </p:txBody>
      </p:sp>
      <p:sp>
        <p:nvSpPr>
          <p:cNvPr id="6" name="Tijdelijke aanduiding voor tekst 5">
            <a:extLst>
              <a:ext uri="{FF2B5EF4-FFF2-40B4-BE49-F238E27FC236}">
                <a16:creationId xmlns:a16="http://schemas.microsoft.com/office/drawing/2014/main" id="{7F85273A-91AB-40F6-95C0-397A6FC158E8}"/>
              </a:ext>
            </a:extLst>
          </p:cNvPr>
          <p:cNvSpPr>
            <a:spLocks noGrp="1"/>
          </p:cNvSpPr>
          <p:nvPr>
            <p:ph type="body" sz="quarter" idx="13"/>
          </p:nvPr>
        </p:nvSpPr>
        <p:spPr/>
        <p:txBody>
          <a:bodyPr/>
          <a:lstStyle/>
          <a:p>
            <a:endParaRPr lang="nl-NL"/>
          </a:p>
        </p:txBody>
      </p:sp>
      <p:graphicFrame>
        <p:nvGraphicFramePr>
          <p:cNvPr id="3" name="Table 2">
            <a:extLst>
              <a:ext uri="{FF2B5EF4-FFF2-40B4-BE49-F238E27FC236}">
                <a16:creationId xmlns:a16="http://schemas.microsoft.com/office/drawing/2014/main" id="{70EB7F31-75E6-DA46-8AED-8C4991B9B7E8}"/>
              </a:ext>
            </a:extLst>
          </p:cNvPr>
          <p:cNvGraphicFramePr>
            <a:graphicFrameLocks noGrp="1"/>
          </p:cNvGraphicFramePr>
          <p:nvPr>
            <p:extLst>
              <p:ext uri="{D42A27DB-BD31-4B8C-83A1-F6EECF244321}">
                <p14:modId xmlns:p14="http://schemas.microsoft.com/office/powerpoint/2010/main" val="2362430489"/>
              </p:ext>
            </p:extLst>
          </p:nvPr>
        </p:nvGraphicFramePr>
        <p:xfrm>
          <a:off x="419099" y="1484313"/>
          <a:ext cx="11364915" cy="4162583"/>
        </p:xfrm>
        <a:graphic>
          <a:graphicData uri="http://schemas.openxmlformats.org/drawingml/2006/table">
            <a:tbl>
              <a:tblPr firstRow="1" bandRow="1">
                <a:tableStyleId>{5940675A-B579-460E-94D1-54222C63F5DA}</a:tableStyleId>
              </a:tblPr>
              <a:tblGrid>
                <a:gridCol w="2272983">
                  <a:extLst>
                    <a:ext uri="{9D8B030D-6E8A-4147-A177-3AD203B41FA5}">
                      <a16:colId xmlns:a16="http://schemas.microsoft.com/office/drawing/2014/main" val="1392432776"/>
                    </a:ext>
                  </a:extLst>
                </a:gridCol>
                <a:gridCol w="2272983">
                  <a:extLst>
                    <a:ext uri="{9D8B030D-6E8A-4147-A177-3AD203B41FA5}">
                      <a16:colId xmlns:a16="http://schemas.microsoft.com/office/drawing/2014/main" val="2010928770"/>
                    </a:ext>
                  </a:extLst>
                </a:gridCol>
                <a:gridCol w="2272983">
                  <a:extLst>
                    <a:ext uri="{9D8B030D-6E8A-4147-A177-3AD203B41FA5}">
                      <a16:colId xmlns:a16="http://schemas.microsoft.com/office/drawing/2014/main" val="2670211397"/>
                    </a:ext>
                  </a:extLst>
                </a:gridCol>
                <a:gridCol w="2272983">
                  <a:extLst>
                    <a:ext uri="{9D8B030D-6E8A-4147-A177-3AD203B41FA5}">
                      <a16:colId xmlns:a16="http://schemas.microsoft.com/office/drawing/2014/main" val="521583684"/>
                    </a:ext>
                  </a:extLst>
                </a:gridCol>
                <a:gridCol w="2272983">
                  <a:extLst>
                    <a:ext uri="{9D8B030D-6E8A-4147-A177-3AD203B41FA5}">
                      <a16:colId xmlns:a16="http://schemas.microsoft.com/office/drawing/2014/main" val="2094298114"/>
                    </a:ext>
                  </a:extLst>
                </a:gridCol>
              </a:tblGrid>
              <a:tr h="814387">
                <a:tc>
                  <a:txBody>
                    <a:bodyPr/>
                    <a:lstStyle/>
                    <a:p>
                      <a:r>
                        <a:rPr lang="nl-NL" sz="2400" dirty="0"/>
                        <a:t>Ja</a:t>
                      </a:r>
                    </a:p>
                  </a:txBody>
                  <a:tcPr anchor="b">
                    <a:lnL w="12700" cmpd="sng">
                      <a:noFill/>
                    </a:lnL>
                    <a:lnR w="6350" cap="flat" cmpd="sng" algn="ctr">
                      <a:solidFill>
                        <a:schemeClr val="tx1"/>
                      </a:solidFill>
                      <a:prstDash val="solid"/>
                      <a:round/>
                      <a:headEnd type="none" w="med" len="med"/>
                      <a:tailEnd type="none" w="med" len="med"/>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l-NL" sz="2400" dirty="0"/>
                        <a:t>Nee</a:t>
                      </a:r>
                    </a:p>
                  </a:txBody>
                  <a:tcPr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l-NL" sz="2400" dirty="0"/>
                        <a:t>Enigszins</a:t>
                      </a:r>
                    </a:p>
                  </a:txBody>
                  <a:tcPr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l-NL" sz="2400" dirty="0"/>
                        <a:t>Ik zit nog met de volgende vragen</a:t>
                      </a:r>
                    </a:p>
                  </a:txBody>
                  <a:tcPr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l-NL" sz="2400" dirty="0"/>
                        <a:t>Tip voor de volgende keer</a:t>
                      </a:r>
                    </a:p>
                  </a:txBody>
                  <a:tcPr anchor="b">
                    <a:lnL w="6350" cap="flat" cmpd="sng" algn="ctr">
                      <a:solidFill>
                        <a:schemeClr val="tx1"/>
                      </a:solidFill>
                      <a:prstDash val="solid"/>
                      <a:round/>
                      <a:headEnd type="none" w="med" len="med"/>
                      <a:tailEnd type="none" w="med" len="med"/>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6095266"/>
                  </a:ext>
                </a:extLst>
              </a:tr>
              <a:tr h="3339623">
                <a:tc>
                  <a:txBody>
                    <a:bodyPr/>
                    <a:lstStyle/>
                    <a:p>
                      <a:endParaRPr lang="nl-NL" sz="3200" dirty="0"/>
                    </a:p>
                  </a:txBody>
                  <a:tcPr>
                    <a:lnL w="12700" cmpd="sng">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nl-NL" sz="3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nl-NL" sz="3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nl-NL" sz="3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nl-NL" sz="3200" dirty="0"/>
                    </a:p>
                    <a:p>
                      <a:endParaRPr lang="nl-NL" sz="3200" dirty="0"/>
                    </a:p>
                    <a:p>
                      <a:endParaRPr lang="nl-NL" sz="3200" dirty="0"/>
                    </a:p>
                    <a:p>
                      <a:endParaRPr lang="nl-NL" sz="3200" dirty="0"/>
                    </a:p>
                    <a:p>
                      <a:endParaRPr lang="nl-NL" sz="3200" dirty="0"/>
                    </a:p>
                  </a:txBody>
                  <a:tcPr>
                    <a:lnL w="6350" cap="flat" cmpd="sng" algn="ctr">
                      <a:solidFill>
                        <a:schemeClr val="tx1"/>
                      </a:solidFill>
                      <a:prstDash val="solid"/>
                      <a:round/>
                      <a:headEnd type="none" w="med" len="med"/>
                      <a:tailEnd type="none" w="med" len="med"/>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48335987"/>
                  </a:ext>
                </a:extLst>
              </a:tr>
            </a:tbl>
          </a:graphicData>
        </a:graphic>
      </p:graphicFrame>
    </p:spTree>
    <p:extLst>
      <p:ext uri="{BB962C8B-B14F-4D97-AF65-F5344CB8AC3E}">
        <p14:creationId xmlns:p14="http://schemas.microsoft.com/office/powerpoint/2010/main" val="1814610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917F6-281A-5F4B-BE7A-47101036E53B}"/>
              </a:ext>
            </a:extLst>
          </p:cNvPr>
          <p:cNvSpPr>
            <a:spLocks noGrp="1"/>
          </p:cNvSpPr>
          <p:nvPr>
            <p:ph type="title"/>
          </p:nvPr>
        </p:nvSpPr>
        <p:spPr/>
        <p:txBody>
          <a:bodyPr/>
          <a:lstStyle/>
          <a:p>
            <a:r>
              <a:rPr lang="nl-NL" dirty="0"/>
              <a:t>Bijlage 1 PBO in statuten van lokale omroep</a:t>
            </a:r>
          </a:p>
        </p:txBody>
      </p:sp>
      <p:sp>
        <p:nvSpPr>
          <p:cNvPr id="5" name="Tijdelijke aanduiding voor tekst 4">
            <a:extLst>
              <a:ext uri="{FF2B5EF4-FFF2-40B4-BE49-F238E27FC236}">
                <a16:creationId xmlns:a16="http://schemas.microsoft.com/office/drawing/2014/main" id="{63032A88-C2E9-49A2-B4F7-AAC327B411B6}"/>
              </a:ext>
            </a:extLst>
          </p:cNvPr>
          <p:cNvSpPr>
            <a:spLocks noGrp="1"/>
          </p:cNvSpPr>
          <p:nvPr>
            <p:ph type="body" sz="quarter" idx="1"/>
          </p:nvPr>
        </p:nvSpPr>
        <p:spPr/>
        <p:txBody>
          <a:bodyPr/>
          <a:lstStyle/>
          <a:p>
            <a:endParaRPr lang="nl-NL"/>
          </a:p>
        </p:txBody>
      </p:sp>
      <p:sp>
        <p:nvSpPr>
          <p:cNvPr id="4" name="Rectangle 3">
            <a:extLst>
              <a:ext uri="{FF2B5EF4-FFF2-40B4-BE49-F238E27FC236}">
                <a16:creationId xmlns:a16="http://schemas.microsoft.com/office/drawing/2014/main" id="{3BEB3E1A-762A-0346-878C-87A7AB80B4B7}"/>
              </a:ext>
            </a:extLst>
          </p:cNvPr>
          <p:cNvSpPr/>
          <p:nvPr/>
        </p:nvSpPr>
        <p:spPr>
          <a:xfrm>
            <a:off x="419100" y="2693964"/>
            <a:ext cx="10498666" cy="461665"/>
          </a:xfrm>
          <a:prstGeom prst="rect">
            <a:avLst/>
          </a:prstGeom>
        </p:spPr>
        <p:txBody>
          <a:bodyPr wrap="square">
            <a:spAutoFit/>
          </a:bodyPr>
          <a:lstStyle/>
          <a:p>
            <a:r>
              <a:rPr lang="nl-NL" sz="2400">
                <a:solidFill>
                  <a:srgbClr val="000000"/>
                </a:solidFill>
                <a:latin typeface="Helvetica" pitchFamily="2" charset="0"/>
              </a:rPr>
              <a:t> </a:t>
            </a:r>
            <a:endParaRPr lang="nl-NL" sz="2400"/>
          </a:p>
        </p:txBody>
      </p:sp>
    </p:spTree>
    <p:extLst>
      <p:ext uri="{BB962C8B-B14F-4D97-AF65-F5344CB8AC3E}">
        <p14:creationId xmlns:p14="http://schemas.microsoft.com/office/powerpoint/2010/main" val="2343104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 name="Picture 3" descr="Picture 3"/>
          <p:cNvPicPr>
            <a:picLocks noChangeAspect="1"/>
          </p:cNvPicPr>
          <p:nvPr/>
        </p:nvPicPr>
        <p:blipFill>
          <a:blip r:embed="rId3"/>
          <a:stretch>
            <a:fillRect/>
          </a:stretch>
        </p:blipFill>
        <p:spPr>
          <a:xfrm rot="21278651">
            <a:off x="1001114" y="1668575"/>
            <a:ext cx="4149123" cy="4296253"/>
          </a:xfrm>
          <a:prstGeom prst="rect">
            <a:avLst/>
          </a:prstGeom>
          <a:ln w="12700">
            <a:miter lim="400000"/>
          </a:ln>
          <a:effectLst>
            <a:outerShdw blurRad="50800" dist="38100" dir="2700000" algn="tl" rotWithShape="0">
              <a:prstClr val="black">
                <a:alpha val="40000"/>
              </a:prstClr>
            </a:outerShdw>
          </a:effectLst>
        </p:spPr>
      </p:pic>
      <p:sp>
        <p:nvSpPr>
          <p:cNvPr id="2" name="Titel 1">
            <a:extLst>
              <a:ext uri="{FF2B5EF4-FFF2-40B4-BE49-F238E27FC236}">
                <a16:creationId xmlns:a16="http://schemas.microsoft.com/office/drawing/2014/main" id="{494486E8-77E8-443E-B5CB-127F8084B234}"/>
              </a:ext>
            </a:extLst>
          </p:cNvPr>
          <p:cNvSpPr>
            <a:spLocks noGrp="1"/>
          </p:cNvSpPr>
          <p:nvPr>
            <p:ph type="title"/>
          </p:nvPr>
        </p:nvSpPr>
        <p:spPr/>
        <p:txBody>
          <a:bodyPr/>
          <a:lstStyle/>
          <a:p>
            <a:r>
              <a:rPr lang="nl-NL" dirty="0"/>
              <a:t>Bijlage 2 Voorbeeld inhoudsopgave media-aanbodsbeleidsplan</a:t>
            </a:r>
          </a:p>
        </p:txBody>
      </p:sp>
      <p:sp>
        <p:nvSpPr>
          <p:cNvPr id="5" name="Tijdelijke aanduiding voor tekst 4">
            <a:extLst>
              <a:ext uri="{FF2B5EF4-FFF2-40B4-BE49-F238E27FC236}">
                <a16:creationId xmlns:a16="http://schemas.microsoft.com/office/drawing/2014/main" id="{202508CA-4EC1-4C2C-945E-CEC75D0BF9E1}"/>
              </a:ext>
            </a:extLst>
          </p:cNvPr>
          <p:cNvSpPr>
            <a:spLocks noGrp="1"/>
          </p:cNvSpPr>
          <p:nvPr>
            <p:ph type="body" sz="quarter" idx="1"/>
          </p:nvPr>
        </p:nvSpPr>
        <p:spPr/>
        <p:txBody>
          <a:bodyPr/>
          <a:lstStyle/>
          <a:p>
            <a:endParaRPr lang="nl-NL"/>
          </a:p>
        </p:txBody>
      </p:sp>
      <p:pic>
        <p:nvPicPr>
          <p:cNvPr id="6" name="Afbeelding 5">
            <a:extLst>
              <a:ext uri="{FF2B5EF4-FFF2-40B4-BE49-F238E27FC236}">
                <a16:creationId xmlns:a16="http://schemas.microsoft.com/office/drawing/2014/main" id="{8D17FBC5-A052-4739-85FA-1812A154F691}"/>
              </a:ext>
            </a:extLst>
          </p:cNvPr>
          <p:cNvPicPr>
            <a:picLocks noChangeAspect="1"/>
          </p:cNvPicPr>
          <p:nvPr/>
        </p:nvPicPr>
        <p:blipFill rotWithShape="1">
          <a:blip r:embed="rId4"/>
          <a:srcRect b="4044"/>
          <a:stretch/>
        </p:blipFill>
        <p:spPr>
          <a:xfrm>
            <a:off x="5956301" y="4550749"/>
            <a:ext cx="3116148" cy="1208350"/>
          </a:xfrm>
          <a:prstGeom prst="rect">
            <a:avLst/>
          </a:prstGeom>
        </p:spPr>
      </p:pic>
    </p:spTree>
    <p:extLst>
      <p:ext uri="{BB962C8B-B14F-4D97-AF65-F5344CB8AC3E}">
        <p14:creationId xmlns:p14="http://schemas.microsoft.com/office/powerpoint/2010/main" val="2409492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3A5471-2CBE-4812-8EA6-F2FB6B57E5C1}"/>
              </a:ext>
            </a:extLst>
          </p:cNvPr>
          <p:cNvSpPr>
            <a:spLocks noGrp="1"/>
          </p:cNvSpPr>
          <p:nvPr>
            <p:ph type="title"/>
          </p:nvPr>
        </p:nvSpPr>
        <p:spPr/>
        <p:txBody>
          <a:bodyPr/>
          <a:lstStyle/>
          <a:p>
            <a:r>
              <a:rPr lang="nl-NL" dirty="0"/>
              <a:t>Agenda</a:t>
            </a:r>
          </a:p>
        </p:txBody>
      </p:sp>
      <p:sp>
        <p:nvSpPr>
          <p:cNvPr id="6" name="Tijdelijke aanduiding voor tekst 5">
            <a:extLst>
              <a:ext uri="{FF2B5EF4-FFF2-40B4-BE49-F238E27FC236}">
                <a16:creationId xmlns:a16="http://schemas.microsoft.com/office/drawing/2014/main" id="{7AE6CFA0-501C-4723-9A2A-F66D480DF60C}"/>
              </a:ext>
            </a:extLst>
          </p:cNvPr>
          <p:cNvSpPr>
            <a:spLocks noGrp="1"/>
          </p:cNvSpPr>
          <p:nvPr>
            <p:ph type="body" idx="1"/>
          </p:nvPr>
        </p:nvSpPr>
        <p:spPr/>
        <p:txBody>
          <a:bodyPr>
            <a:normAutofit/>
          </a:bodyPr>
          <a:lstStyle/>
          <a:p>
            <a:pPr marL="457200" indent="-457200">
              <a:spcBef>
                <a:spcPts val="0"/>
              </a:spcBef>
              <a:spcAft>
                <a:spcPts val="1200"/>
              </a:spcAft>
              <a:buFont typeface="+mj-lt"/>
              <a:buAutoNum type="arabicPeriod"/>
            </a:pPr>
            <a:r>
              <a:rPr lang="nl-NL" sz="2400" dirty="0"/>
              <a:t>Introductie en kennismaking</a:t>
            </a:r>
          </a:p>
          <a:p>
            <a:pPr marL="457200" indent="-457200">
              <a:spcBef>
                <a:spcPts val="0"/>
              </a:spcBef>
              <a:spcAft>
                <a:spcPts val="1200"/>
              </a:spcAft>
              <a:buFont typeface="+mj-lt"/>
              <a:buAutoNum type="arabicPeriod"/>
            </a:pPr>
            <a:r>
              <a:rPr lang="nl-NL" sz="2400" dirty="0"/>
              <a:t>Presentatie over PBO </a:t>
            </a:r>
            <a:br>
              <a:rPr lang="nl-NL" sz="2400" dirty="0"/>
            </a:br>
            <a:r>
              <a:rPr lang="nl-NL" sz="2400" dirty="0"/>
              <a:t>(doel, samenstelling, taken, bevoegdheden en werkwijze)</a:t>
            </a:r>
          </a:p>
          <a:p>
            <a:pPr>
              <a:spcBef>
                <a:spcPts val="0"/>
              </a:spcBef>
              <a:spcAft>
                <a:spcPts val="1200"/>
              </a:spcAft>
            </a:pPr>
            <a:r>
              <a:rPr lang="nl-NL" sz="2400" dirty="0">
                <a:solidFill>
                  <a:srgbClr val="E60D74"/>
                </a:solidFill>
              </a:rPr>
              <a:t>PAUZE</a:t>
            </a:r>
          </a:p>
          <a:p>
            <a:pPr marL="457200" indent="-457200">
              <a:spcBef>
                <a:spcPts val="0"/>
              </a:spcBef>
              <a:spcAft>
                <a:spcPts val="1200"/>
              </a:spcAft>
              <a:buFont typeface="+mj-lt"/>
              <a:buAutoNum type="arabicPeriod" startAt="3"/>
            </a:pPr>
            <a:r>
              <a:rPr lang="nl-NL" sz="2400" dirty="0"/>
              <a:t>Presentatie over omroep door bestuurslid en/of (hoofd/eind)redacteur </a:t>
            </a:r>
          </a:p>
          <a:p>
            <a:pPr marL="457200" indent="-457200">
              <a:spcBef>
                <a:spcPts val="0"/>
              </a:spcBef>
              <a:spcAft>
                <a:spcPts val="1200"/>
              </a:spcAft>
              <a:buFont typeface="+mj-lt"/>
              <a:buAutoNum type="arabicPeriod" startAt="3"/>
            </a:pPr>
            <a:r>
              <a:rPr lang="nl-NL" sz="2400" dirty="0"/>
              <a:t>Bespreking media-aanbod</a:t>
            </a:r>
          </a:p>
          <a:p>
            <a:pPr marL="457200" indent="-457200">
              <a:spcBef>
                <a:spcPts val="0"/>
              </a:spcBef>
              <a:spcAft>
                <a:spcPts val="1200"/>
              </a:spcAft>
              <a:buFont typeface="+mj-lt"/>
              <a:buAutoNum type="arabicPeriod" startAt="3"/>
            </a:pPr>
            <a:r>
              <a:rPr lang="nl-NL" sz="2400" dirty="0"/>
              <a:t>Werkafspraken</a:t>
            </a:r>
          </a:p>
          <a:p>
            <a:pPr marL="457200" indent="-457200">
              <a:spcBef>
                <a:spcPts val="0"/>
              </a:spcBef>
              <a:spcAft>
                <a:spcPts val="1200"/>
              </a:spcAft>
              <a:buFont typeface="+mj-lt"/>
              <a:buAutoNum type="arabicPeriod" startAt="3"/>
            </a:pPr>
            <a:r>
              <a:rPr lang="nl-NL" sz="2400" dirty="0"/>
              <a:t>Afsluiting</a:t>
            </a:r>
          </a:p>
          <a:p>
            <a:endParaRPr lang="nl-NL" sz="1800" dirty="0"/>
          </a:p>
        </p:txBody>
      </p:sp>
      <p:sp>
        <p:nvSpPr>
          <p:cNvPr id="7" name="Tijdelijke aanduiding voor tekst 6">
            <a:extLst>
              <a:ext uri="{FF2B5EF4-FFF2-40B4-BE49-F238E27FC236}">
                <a16:creationId xmlns:a16="http://schemas.microsoft.com/office/drawing/2014/main" id="{86A78BFD-E291-44F4-9BD7-3F4A7E9934B8}"/>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94552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7916FF-637C-4D01-BDFA-A13A70CB53BC}"/>
              </a:ext>
            </a:extLst>
          </p:cNvPr>
          <p:cNvSpPr>
            <a:spLocks noGrp="1"/>
          </p:cNvSpPr>
          <p:nvPr>
            <p:ph type="title"/>
          </p:nvPr>
        </p:nvSpPr>
        <p:spPr/>
        <p:txBody>
          <a:bodyPr/>
          <a:lstStyle/>
          <a:p>
            <a:r>
              <a:rPr lang="nl-NL" dirty="0"/>
              <a:t>Kennismaking</a:t>
            </a:r>
          </a:p>
        </p:txBody>
      </p:sp>
      <p:sp>
        <p:nvSpPr>
          <p:cNvPr id="7" name="Tijdelijke aanduiding voor tekst 6">
            <a:extLst>
              <a:ext uri="{FF2B5EF4-FFF2-40B4-BE49-F238E27FC236}">
                <a16:creationId xmlns:a16="http://schemas.microsoft.com/office/drawing/2014/main" id="{A564DDB0-94BA-42C8-AE80-E82312E10B57}"/>
              </a:ext>
            </a:extLst>
          </p:cNvPr>
          <p:cNvSpPr>
            <a:spLocks noGrp="1"/>
          </p:cNvSpPr>
          <p:nvPr>
            <p:ph type="body" sz="quarter" idx="13"/>
          </p:nvPr>
        </p:nvSpPr>
        <p:spPr/>
        <p:txBody>
          <a:bodyPr/>
          <a:lstStyle/>
          <a:p>
            <a:endParaRPr lang="nl-NL"/>
          </a:p>
        </p:txBody>
      </p:sp>
      <p:grpSp>
        <p:nvGrpSpPr>
          <p:cNvPr id="18" name="Groep 17">
            <a:extLst>
              <a:ext uri="{FF2B5EF4-FFF2-40B4-BE49-F238E27FC236}">
                <a16:creationId xmlns:a16="http://schemas.microsoft.com/office/drawing/2014/main" id="{D99EF7C3-0F98-464E-915A-1A06157885BB}"/>
              </a:ext>
            </a:extLst>
          </p:cNvPr>
          <p:cNvGrpSpPr/>
          <p:nvPr/>
        </p:nvGrpSpPr>
        <p:grpSpPr>
          <a:xfrm>
            <a:off x="419099" y="1484313"/>
            <a:ext cx="1302430" cy="1302430"/>
            <a:chOff x="419099" y="1484313"/>
            <a:chExt cx="1745343" cy="1745343"/>
          </a:xfrm>
        </p:grpSpPr>
        <p:sp>
          <p:nvSpPr>
            <p:cNvPr id="10" name="Ovaal 9">
              <a:extLst>
                <a:ext uri="{FF2B5EF4-FFF2-40B4-BE49-F238E27FC236}">
                  <a16:creationId xmlns:a16="http://schemas.microsoft.com/office/drawing/2014/main" id="{418DD35F-278C-42AB-8A1F-7914896DF003}"/>
                </a:ext>
              </a:extLst>
            </p:cNvPr>
            <p:cNvSpPr/>
            <p:nvPr/>
          </p:nvSpPr>
          <p:spPr>
            <a:xfrm>
              <a:off x="419099" y="1484313"/>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endPar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endParaRPr>
            </a:p>
          </p:txBody>
        </p:sp>
        <p:grpSp>
          <p:nvGrpSpPr>
            <p:cNvPr id="11" name="Graphic 8">
              <a:extLst>
                <a:ext uri="{FF2B5EF4-FFF2-40B4-BE49-F238E27FC236}">
                  <a16:creationId xmlns:a16="http://schemas.microsoft.com/office/drawing/2014/main" id="{81E5B611-E728-4A69-BBF5-0A0FFB21E27D}"/>
                </a:ext>
              </a:extLst>
            </p:cNvPr>
            <p:cNvGrpSpPr/>
            <p:nvPr/>
          </p:nvGrpSpPr>
          <p:grpSpPr>
            <a:xfrm>
              <a:off x="934351" y="1913278"/>
              <a:ext cx="714837" cy="887411"/>
              <a:chOff x="683760" y="1855789"/>
              <a:chExt cx="1072531" cy="1331458"/>
            </a:xfrm>
            <a:solidFill>
              <a:schemeClr val="bg1"/>
            </a:solidFill>
          </p:grpSpPr>
          <p:sp>
            <p:nvSpPr>
              <p:cNvPr id="12" name="Vrije vorm: vorm 11">
                <a:extLst>
                  <a:ext uri="{FF2B5EF4-FFF2-40B4-BE49-F238E27FC236}">
                    <a16:creationId xmlns:a16="http://schemas.microsoft.com/office/drawing/2014/main" id="{63A90E47-40A9-467D-812A-A5797566263C}"/>
                  </a:ext>
                </a:extLst>
              </p:cNvPr>
              <p:cNvSpPr/>
              <p:nvPr/>
            </p:nvSpPr>
            <p:spPr>
              <a:xfrm>
                <a:off x="995964" y="1855789"/>
                <a:ext cx="627366" cy="511670"/>
              </a:xfrm>
              <a:custGeom>
                <a:avLst/>
                <a:gdLst>
                  <a:gd name="connsiteX0" fmla="*/ 309692 w 627366"/>
                  <a:gd name="connsiteY0" fmla="*/ 131224 h 511670"/>
                  <a:gd name="connsiteX1" fmla="*/ 331661 w 627366"/>
                  <a:gd name="connsiteY1" fmla="*/ 146029 h 511670"/>
                  <a:gd name="connsiteX2" fmla="*/ 346474 w 627366"/>
                  <a:gd name="connsiteY2" fmla="*/ 167998 h 511670"/>
                  <a:gd name="connsiteX3" fmla="*/ 351921 w 627366"/>
                  <a:gd name="connsiteY3" fmla="*/ 194922 h 511670"/>
                  <a:gd name="connsiteX4" fmla="*/ 351921 w 627366"/>
                  <a:gd name="connsiteY4" fmla="*/ 375691 h 511670"/>
                  <a:gd name="connsiteX5" fmla="*/ 351875 w 627366"/>
                  <a:gd name="connsiteY5" fmla="*/ 378127 h 511670"/>
                  <a:gd name="connsiteX6" fmla="*/ 393612 w 627366"/>
                  <a:gd name="connsiteY6" fmla="*/ 378127 h 511670"/>
                  <a:gd name="connsiteX7" fmla="*/ 538567 w 627366"/>
                  <a:gd name="connsiteY7" fmla="*/ 508783 h 511670"/>
                  <a:gd name="connsiteX8" fmla="*/ 556572 w 627366"/>
                  <a:gd name="connsiteY8" fmla="*/ 497670 h 511670"/>
                  <a:gd name="connsiteX9" fmla="*/ 523626 w 627366"/>
                  <a:gd name="connsiteY9" fmla="*/ 378127 h 511670"/>
                  <a:gd name="connsiteX10" fmla="*/ 563660 w 627366"/>
                  <a:gd name="connsiteY10" fmla="*/ 378127 h 511670"/>
                  <a:gd name="connsiteX11" fmla="*/ 627366 w 627366"/>
                  <a:gd name="connsiteY11" fmla="*/ 314421 h 511670"/>
                  <a:gd name="connsiteX12" fmla="*/ 627366 w 627366"/>
                  <a:gd name="connsiteY12" fmla="*/ 63706 h 511670"/>
                  <a:gd name="connsiteX13" fmla="*/ 563660 w 627366"/>
                  <a:gd name="connsiteY13" fmla="*/ 0 h 511670"/>
                  <a:gd name="connsiteX14" fmla="*/ 63706 w 627366"/>
                  <a:gd name="connsiteY14" fmla="*/ 0 h 511670"/>
                  <a:gd name="connsiteX15" fmla="*/ 0 w 627366"/>
                  <a:gd name="connsiteY15" fmla="*/ 63706 h 511670"/>
                  <a:gd name="connsiteX16" fmla="*/ 0 w 627366"/>
                  <a:gd name="connsiteY16" fmla="*/ 125785 h 511670"/>
                  <a:gd name="connsiteX17" fmla="*/ 282776 w 627366"/>
                  <a:gd name="connsiteY17" fmla="*/ 125785 h 511670"/>
                  <a:gd name="connsiteX18" fmla="*/ 309692 w 627366"/>
                  <a:gd name="connsiteY18" fmla="*/ 131224 h 51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27366" h="511670">
                    <a:moveTo>
                      <a:pt x="309692" y="131224"/>
                    </a:moveTo>
                    <a:cubicBezTo>
                      <a:pt x="317931" y="134704"/>
                      <a:pt x="325322" y="139690"/>
                      <a:pt x="331661" y="146029"/>
                    </a:cubicBezTo>
                    <a:cubicBezTo>
                      <a:pt x="338001" y="152369"/>
                      <a:pt x="342986" y="159767"/>
                      <a:pt x="346474" y="167998"/>
                    </a:cubicBezTo>
                    <a:cubicBezTo>
                      <a:pt x="350083" y="176539"/>
                      <a:pt x="351921" y="185595"/>
                      <a:pt x="351921" y="194922"/>
                    </a:cubicBezTo>
                    <a:lnTo>
                      <a:pt x="351921" y="375691"/>
                    </a:lnTo>
                    <a:cubicBezTo>
                      <a:pt x="351921" y="376492"/>
                      <a:pt x="351898" y="377302"/>
                      <a:pt x="351875" y="378127"/>
                    </a:cubicBezTo>
                    <a:lnTo>
                      <a:pt x="393612" y="378127"/>
                    </a:lnTo>
                    <a:lnTo>
                      <a:pt x="538567" y="508783"/>
                    </a:lnTo>
                    <a:cubicBezTo>
                      <a:pt x="546752" y="516159"/>
                      <a:pt x="559492" y="508292"/>
                      <a:pt x="556572" y="497670"/>
                    </a:cubicBezTo>
                    <a:lnTo>
                      <a:pt x="523626" y="378127"/>
                    </a:lnTo>
                    <a:lnTo>
                      <a:pt x="563660" y="378127"/>
                    </a:lnTo>
                    <a:cubicBezTo>
                      <a:pt x="598846" y="378127"/>
                      <a:pt x="627366" y="349606"/>
                      <a:pt x="627366" y="314421"/>
                    </a:cubicBezTo>
                    <a:lnTo>
                      <a:pt x="627366" y="63706"/>
                    </a:lnTo>
                    <a:cubicBezTo>
                      <a:pt x="627366" y="28520"/>
                      <a:pt x="598846" y="0"/>
                      <a:pt x="563660" y="0"/>
                    </a:cubicBezTo>
                    <a:lnTo>
                      <a:pt x="63706" y="0"/>
                    </a:lnTo>
                    <a:cubicBezTo>
                      <a:pt x="28520" y="0"/>
                      <a:pt x="0" y="28520"/>
                      <a:pt x="0" y="63706"/>
                    </a:cubicBezTo>
                    <a:lnTo>
                      <a:pt x="0" y="125785"/>
                    </a:lnTo>
                    <a:lnTo>
                      <a:pt x="282776" y="125785"/>
                    </a:lnTo>
                    <a:cubicBezTo>
                      <a:pt x="292096" y="125785"/>
                      <a:pt x="301151" y="127616"/>
                      <a:pt x="309692" y="131224"/>
                    </a:cubicBezTo>
                    <a:close/>
                  </a:path>
                </a:pathLst>
              </a:custGeom>
              <a:grpFill/>
              <a:ln w="752" cap="flat">
                <a:noFill/>
                <a:prstDash val="solid"/>
                <a:miter/>
              </a:ln>
            </p:spPr>
            <p:txBody>
              <a:bodyPr rtlCol="0" anchor="ctr"/>
              <a:lstStyle/>
              <a:p>
                <a:endParaRPr lang="nl-NL"/>
              </a:p>
            </p:txBody>
          </p:sp>
          <p:sp>
            <p:nvSpPr>
              <p:cNvPr id="13" name="Vrije vorm: vorm 12">
                <a:extLst>
                  <a:ext uri="{FF2B5EF4-FFF2-40B4-BE49-F238E27FC236}">
                    <a16:creationId xmlns:a16="http://schemas.microsoft.com/office/drawing/2014/main" id="{B00C144E-8DA1-424A-B06D-4C7A814CFF02}"/>
                  </a:ext>
                </a:extLst>
              </p:cNvPr>
              <p:cNvSpPr/>
              <p:nvPr/>
            </p:nvSpPr>
            <p:spPr>
              <a:xfrm>
                <a:off x="872335" y="2004783"/>
                <a:ext cx="452332" cy="362683"/>
              </a:xfrm>
              <a:custGeom>
                <a:avLst/>
                <a:gdLst>
                  <a:gd name="connsiteX0" fmla="*/ 45935 w 452332"/>
                  <a:gd name="connsiteY0" fmla="*/ 272639 h 362683"/>
                  <a:gd name="connsiteX1" fmla="*/ 74804 w 452332"/>
                  <a:gd name="connsiteY1" fmla="*/ 272639 h 362683"/>
                  <a:gd name="connsiteX2" fmla="*/ 53848 w 452332"/>
                  <a:gd name="connsiteY2" fmla="*/ 348683 h 362683"/>
                  <a:gd name="connsiteX3" fmla="*/ 71853 w 452332"/>
                  <a:gd name="connsiteY3" fmla="*/ 359796 h 362683"/>
                  <a:gd name="connsiteX4" fmla="*/ 168543 w 452332"/>
                  <a:gd name="connsiteY4" fmla="*/ 272639 h 362683"/>
                  <a:gd name="connsiteX5" fmla="*/ 406405 w 452332"/>
                  <a:gd name="connsiteY5" fmla="*/ 272639 h 362683"/>
                  <a:gd name="connsiteX6" fmla="*/ 452272 w 452332"/>
                  <a:gd name="connsiteY6" fmla="*/ 229139 h 362683"/>
                  <a:gd name="connsiteX7" fmla="*/ 452332 w 452332"/>
                  <a:gd name="connsiteY7" fmla="*/ 226703 h 362683"/>
                  <a:gd name="connsiteX8" fmla="*/ 452332 w 452332"/>
                  <a:gd name="connsiteY8" fmla="*/ 45935 h 362683"/>
                  <a:gd name="connsiteX9" fmla="*/ 406397 w 452332"/>
                  <a:gd name="connsiteY9" fmla="*/ 0 h 362683"/>
                  <a:gd name="connsiteX10" fmla="*/ 45935 w 452332"/>
                  <a:gd name="connsiteY10" fmla="*/ 0 h 362683"/>
                  <a:gd name="connsiteX11" fmla="*/ 0 w 452332"/>
                  <a:gd name="connsiteY11" fmla="*/ 45935 h 362683"/>
                  <a:gd name="connsiteX12" fmla="*/ 0 w 452332"/>
                  <a:gd name="connsiteY12" fmla="*/ 226711 h 362683"/>
                  <a:gd name="connsiteX13" fmla="*/ 45935 w 452332"/>
                  <a:gd name="connsiteY13" fmla="*/ 272639 h 362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332" h="362683">
                    <a:moveTo>
                      <a:pt x="45935" y="272639"/>
                    </a:moveTo>
                    <a:lnTo>
                      <a:pt x="74804" y="272639"/>
                    </a:lnTo>
                    <a:lnTo>
                      <a:pt x="53848" y="348683"/>
                    </a:lnTo>
                    <a:cubicBezTo>
                      <a:pt x="50921" y="359305"/>
                      <a:pt x="63668" y="367172"/>
                      <a:pt x="71853" y="359796"/>
                    </a:cubicBezTo>
                    <a:lnTo>
                      <a:pt x="168543" y="272639"/>
                    </a:lnTo>
                    <a:lnTo>
                      <a:pt x="406405" y="272639"/>
                    </a:lnTo>
                    <a:cubicBezTo>
                      <a:pt x="430961" y="272639"/>
                      <a:pt x="451009" y="253378"/>
                      <a:pt x="452272" y="229139"/>
                    </a:cubicBezTo>
                    <a:cubicBezTo>
                      <a:pt x="452310" y="228337"/>
                      <a:pt x="452332" y="227520"/>
                      <a:pt x="452332" y="226703"/>
                    </a:cubicBezTo>
                    <a:lnTo>
                      <a:pt x="452332" y="45935"/>
                    </a:lnTo>
                    <a:cubicBezTo>
                      <a:pt x="452332" y="20570"/>
                      <a:pt x="431770" y="0"/>
                      <a:pt x="406397" y="0"/>
                    </a:cubicBezTo>
                    <a:lnTo>
                      <a:pt x="45935" y="0"/>
                    </a:lnTo>
                    <a:cubicBezTo>
                      <a:pt x="20569" y="0"/>
                      <a:pt x="0" y="20562"/>
                      <a:pt x="0" y="45935"/>
                    </a:cubicBezTo>
                    <a:lnTo>
                      <a:pt x="0" y="226711"/>
                    </a:lnTo>
                    <a:cubicBezTo>
                      <a:pt x="0" y="252077"/>
                      <a:pt x="20569" y="272639"/>
                      <a:pt x="45935" y="272639"/>
                    </a:cubicBezTo>
                    <a:close/>
                  </a:path>
                </a:pathLst>
              </a:custGeom>
              <a:grpFill/>
              <a:ln w="752" cap="flat">
                <a:noFill/>
                <a:prstDash val="solid"/>
                <a:miter/>
              </a:ln>
            </p:spPr>
            <p:txBody>
              <a:bodyPr rtlCol="0" anchor="ctr"/>
              <a:lstStyle/>
              <a:p>
                <a:endParaRPr lang="nl-NL"/>
              </a:p>
            </p:txBody>
          </p:sp>
          <p:sp>
            <p:nvSpPr>
              <p:cNvPr id="14" name="Vrije vorm: vorm 13">
                <a:extLst>
                  <a:ext uri="{FF2B5EF4-FFF2-40B4-BE49-F238E27FC236}">
                    <a16:creationId xmlns:a16="http://schemas.microsoft.com/office/drawing/2014/main" id="{42212B51-59F2-4581-95F6-6E4C6E79E71A}"/>
                  </a:ext>
                </a:extLst>
              </p:cNvPr>
              <p:cNvSpPr/>
              <p:nvPr/>
            </p:nvSpPr>
            <p:spPr>
              <a:xfrm rot="-2700000">
                <a:off x="1302008" y="2405867"/>
                <a:ext cx="320938" cy="320938"/>
              </a:xfrm>
              <a:custGeom>
                <a:avLst/>
                <a:gdLst>
                  <a:gd name="connsiteX0" fmla="*/ 320939 w 320938"/>
                  <a:gd name="connsiteY0" fmla="*/ 160469 h 320938"/>
                  <a:gd name="connsiteX1" fmla="*/ 160469 w 320938"/>
                  <a:gd name="connsiteY1" fmla="*/ 320939 h 320938"/>
                  <a:gd name="connsiteX2" fmla="*/ 0 w 320938"/>
                  <a:gd name="connsiteY2" fmla="*/ 160469 h 320938"/>
                  <a:gd name="connsiteX3" fmla="*/ 160469 w 320938"/>
                  <a:gd name="connsiteY3" fmla="*/ 0 h 320938"/>
                  <a:gd name="connsiteX4" fmla="*/ 320939 w 320938"/>
                  <a:gd name="connsiteY4" fmla="*/ 160469 h 320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938" h="320938">
                    <a:moveTo>
                      <a:pt x="320939" y="160469"/>
                    </a:moveTo>
                    <a:cubicBezTo>
                      <a:pt x="320939" y="249094"/>
                      <a:pt x="249094" y="320939"/>
                      <a:pt x="160469" y="320939"/>
                    </a:cubicBezTo>
                    <a:cubicBezTo>
                      <a:pt x="71845" y="320939"/>
                      <a:pt x="0" y="249094"/>
                      <a:pt x="0" y="160469"/>
                    </a:cubicBezTo>
                    <a:cubicBezTo>
                      <a:pt x="0" y="71845"/>
                      <a:pt x="71845" y="0"/>
                      <a:pt x="160469" y="0"/>
                    </a:cubicBezTo>
                    <a:cubicBezTo>
                      <a:pt x="249094" y="0"/>
                      <a:pt x="320939" y="71845"/>
                      <a:pt x="320939" y="160469"/>
                    </a:cubicBezTo>
                    <a:close/>
                  </a:path>
                </a:pathLst>
              </a:custGeom>
              <a:grpFill/>
              <a:ln w="752"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EA934097-3D77-41DA-B517-4D819F5651B5}"/>
                  </a:ext>
                </a:extLst>
              </p:cNvPr>
              <p:cNvSpPr/>
              <p:nvPr/>
            </p:nvSpPr>
            <p:spPr>
              <a:xfrm>
                <a:off x="1241209" y="2747956"/>
                <a:ext cx="515082" cy="305251"/>
              </a:xfrm>
              <a:custGeom>
                <a:avLst/>
                <a:gdLst>
                  <a:gd name="connsiteX0" fmla="*/ 511401 w 515082"/>
                  <a:gd name="connsiteY0" fmla="*/ 210060 h 305251"/>
                  <a:gd name="connsiteX1" fmla="*/ 221279 w 515082"/>
                  <a:gd name="connsiteY1" fmla="*/ 0 h 305251"/>
                  <a:gd name="connsiteX2" fmla="*/ 0 w 515082"/>
                  <a:gd name="connsiteY2" fmla="*/ 94980 h 305251"/>
                  <a:gd name="connsiteX3" fmla="*/ 24269 w 515082"/>
                  <a:gd name="connsiteY3" fmla="*/ 110125 h 305251"/>
                  <a:gd name="connsiteX4" fmla="*/ 82997 w 515082"/>
                  <a:gd name="connsiteY4" fmla="*/ 158580 h 305251"/>
                  <a:gd name="connsiteX5" fmla="*/ 131451 w 515082"/>
                  <a:gd name="connsiteY5" fmla="*/ 217308 h 305251"/>
                  <a:gd name="connsiteX6" fmla="*/ 168059 w 515082"/>
                  <a:gd name="connsiteY6" fmla="*/ 284750 h 305251"/>
                  <a:gd name="connsiteX7" fmla="*/ 176063 w 515082"/>
                  <a:gd name="connsiteY7" fmla="*/ 305252 h 305251"/>
                  <a:gd name="connsiteX8" fmla="*/ 442657 w 515082"/>
                  <a:gd name="connsiteY8" fmla="*/ 305252 h 305251"/>
                  <a:gd name="connsiteX9" fmla="*/ 511401 w 515082"/>
                  <a:gd name="connsiteY9" fmla="*/ 210060 h 30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5082" h="305251">
                    <a:moveTo>
                      <a:pt x="511401" y="210060"/>
                    </a:moveTo>
                    <a:cubicBezTo>
                      <a:pt x="471404" y="88088"/>
                      <a:pt x="356626" y="0"/>
                      <a:pt x="221279" y="0"/>
                    </a:cubicBezTo>
                    <a:cubicBezTo>
                      <a:pt x="134190" y="0"/>
                      <a:pt x="55611" y="36471"/>
                      <a:pt x="0" y="94980"/>
                    </a:cubicBezTo>
                    <a:cubicBezTo>
                      <a:pt x="8269" y="99738"/>
                      <a:pt x="16371" y="104792"/>
                      <a:pt x="24269" y="110125"/>
                    </a:cubicBezTo>
                    <a:cubicBezTo>
                      <a:pt x="45285" y="124325"/>
                      <a:pt x="65045" y="140628"/>
                      <a:pt x="82997" y="158580"/>
                    </a:cubicBezTo>
                    <a:cubicBezTo>
                      <a:pt x="100956" y="176539"/>
                      <a:pt x="117259" y="196299"/>
                      <a:pt x="131451" y="217308"/>
                    </a:cubicBezTo>
                    <a:cubicBezTo>
                      <a:pt x="145787" y="238528"/>
                      <a:pt x="158103" y="261223"/>
                      <a:pt x="168059" y="284750"/>
                    </a:cubicBezTo>
                    <a:cubicBezTo>
                      <a:pt x="170926" y="291529"/>
                      <a:pt x="173589" y="298360"/>
                      <a:pt x="176063" y="305252"/>
                    </a:cubicBezTo>
                    <a:lnTo>
                      <a:pt x="442657" y="305252"/>
                    </a:lnTo>
                    <a:cubicBezTo>
                      <a:pt x="492042" y="305259"/>
                      <a:pt x="526788" y="256979"/>
                      <a:pt x="511401" y="210060"/>
                    </a:cubicBezTo>
                    <a:close/>
                  </a:path>
                </a:pathLst>
              </a:custGeom>
              <a:grpFill/>
              <a:ln w="752"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321BC3E4-35E2-4BAA-8A3C-FC33D4966178}"/>
                  </a:ext>
                </a:extLst>
              </p:cNvPr>
              <p:cNvSpPr/>
              <p:nvPr/>
            </p:nvSpPr>
            <p:spPr>
              <a:xfrm>
                <a:off x="849813" y="2405862"/>
                <a:ext cx="387393" cy="387393"/>
              </a:xfrm>
              <a:custGeom>
                <a:avLst/>
                <a:gdLst>
                  <a:gd name="connsiteX0" fmla="*/ 387394 w 387393"/>
                  <a:gd name="connsiteY0" fmla="*/ 193697 h 387393"/>
                  <a:gd name="connsiteX1" fmla="*/ 193697 w 387393"/>
                  <a:gd name="connsiteY1" fmla="*/ 387394 h 387393"/>
                  <a:gd name="connsiteX2" fmla="*/ 0 w 387393"/>
                  <a:gd name="connsiteY2" fmla="*/ 193697 h 387393"/>
                  <a:gd name="connsiteX3" fmla="*/ 193697 w 387393"/>
                  <a:gd name="connsiteY3" fmla="*/ 0 h 387393"/>
                  <a:gd name="connsiteX4" fmla="*/ 387394 w 387393"/>
                  <a:gd name="connsiteY4" fmla="*/ 193697 h 387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393" h="387393">
                    <a:moveTo>
                      <a:pt x="387394" y="193697"/>
                    </a:moveTo>
                    <a:cubicBezTo>
                      <a:pt x="387394" y="300673"/>
                      <a:pt x="300673" y="387394"/>
                      <a:pt x="193697" y="387394"/>
                    </a:cubicBezTo>
                    <a:cubicBezTo>
                      <a:pt x="86721" y="387394"/>
                      <a:pt x="0" y="300673"/>
                      <a:pt x="0" y="193697"/>
                    </a:cubicBezTo>
                    <a:cubicBezTo>
                      <a:pt x="0" y="86721"/>
                      <a:pt x="86721" y="0"/>
                      <a:pt x="193697" y="0"/>
                    </a:cubicBezTo>
                    <a:cubicBezTo>
                      <a:pt x="300673" y="0"/>
                      <a:pt x="387394" y="86721"/>
                      <a:pt x="387394" y="193697"/>
                    </a:cubicBezTo>
                    <a:close/>
                  </a:path>
                </a:pathLst>
              </a:custGeom>
              <a:grpFill/>
              <a:ln w="752"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A2F10B71-4ED4-4EF7-B826-D56F9E59B618}"/>
                  </a:ext>
                </a:extLst>
              </p:cNvPr>
              <p:cNvSpPr/>
              <p:nvPr/>
            </p:nvSpPr>
            <p:spPr>
              <a:xfrm>
                <a:off x="683760" y="2818788"/>
                <a:ext cx="719500" cy="368458"/>
              </a:xfrm>
              <a:custGeom>
                <a:avLst/>
                <a:gdLst>
                  <a:gd name="connsiteX0" fmla="*/ 359750 w 719500"/>
                  <a:gd name="connsiteY0" fmla="*/ 0 h 368458"/>
                  <a:gd name="connsiteX1" fmla="*/ 2148 w 719500"/>
                  <a:gd name="connsiteY1" fmla="*/ 279304 h 368458"/>
                  <a:gd name="connsiteX2" fmla="*/ 72065 w 719500"/>
                  <a:gd name="connsiteY2" fmla="*/ 368458 h 368458"/>
                  <a:gd name="connsiteX3" fmla="*/ 647436 w 719500"/>
                  <a:gd name="connsiteY3" fmla="*/ 368458 h 368458"/>
                  <a:gd name="connsiteX4" fmla="*/ 717352 w 719500"/>
                  <a:gd name="connsiteY4" fmla="*/ 279304 h 368458"/>
                  <a:gd name="connsiteX5" fmla="*/ 359750 w 719500"/>
                  <a:gd name="connsiteY5" fmla="*/ 0 h 3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9500" h="368458">
                    <a:moveTo>
                      <a:pt x="359750" y="0"/>
                    </a:moveTo>
                    <a:cubicBezTo>
                      <a:pt x="187001" y="0"/>
                      <a:pt x="42016" y="118886"/>
                      <a:pt x="2148" y="279304"/>
                    </a:cubicBezTo>
                    <a:cubicBezTo>
                      <a:pt x="-9117" y="324634"/>
                      <a:pt x="25358" y="368458"/>
                      <a:pt x="72065" y="368458"/>
                    </a:cubicBezTo>
                    <a:lnTo>
                      <a:pt x="647436" y="368458"/>
                    </a:lnTo>
                    <a:cubicBezTo>
                      <a:pt x="694143" y="368458"/>
                      <a:pt x="728617" y="324634"/>
                      <a:pt x="717352" y="279304"/>
                    </a:cubicBezTo>
                    <a:cubicBezTo>
                      <a:pt x="677484" y="118886"/>
                      <a:pt x="532499" y="0"/>
                      <a:pt x="359750" y="0"/>
                    </a:cubicBezTo>
                    <a:close/>
                  </a:path>
                </a:pathLst>
              </a:custGeom>
              <a:grpFill/>
              <a:ln w="752" cap="flat">
                <a:noFill/>
                <a:prstDash val="solid"/>
                <a:miter/>
              </a:ln>
            </p:spPr>
            <p:txBody>
              <a:bodyPr rtlCol="0" anchor="ctr"/>
              <a:lstStyle/>
              <a:p>
                <a:endParaRPr lang="nl-NL"/>
              </a:p>
            </p:txBody>
          </p:sp>
        </p:grpSp>
      </p:grpSp>
      <p:sp>
        <p:nvSpPr>
          <p:cNvPr id="4" name="Rechthoek 3">
            <a:extLst>
              <a:ext uri="{FF2B5EF4-FFF2-40B4-BE49-F238E27FC236}">
                <a16:creationId xmlns:a16="http://schemas.microsoft.com/office/drawing/2014/main" id="{DF70B9CB-0FFF-41C1-9795-214C70A4472E}"/>
              </a:ext>
            </a:extLst>
          </p:cNvPr>
          <p:cNvSpPr/>
          <p:nvPr/>
        </p:nvSpPr>
        <p:spPr>
          <a:xfrm>
            <a:off x="2188614" y="1484313"/>
            <a:ext cx="9129361" cy="3416320"/>
          </a:xfrm>
          <a:prstGeom prst="rect">
            <a:avLst/>
          </a:prstGeom>
        </p:spPr>
        <p:txBody>
          <a:bodyPr wrap="square">
            <a:spAutoFit/>
          </a:bodyPr>
          <a:lstStyle/>
          <a:p>
            <a:r>
              <a:rPr lang="nl-NL" sz="2400" dirty="0"/>
              <a:t>Naam?</a:t>
            </a:r>
          </a:p>
          <a:p>
            <a:endParaRPr lang="nl-NL" sz="2400" dirty="0"/>
          </a:p>
          <a:p>
            <a:r>
              <a:rPr lang="nl-NL" sz="2400" dirty="0"/>
              <a:t>Welke stroming vertegenwoordig je binnen het PBO?</a:t>
            </a:r>
          </a:p>
          <a:p>
            <a:endParaRPr lang="nl-NL" sz="2400" dirty="0"/>
          </a:p>
          <a:p>
            <a:r>
              <a:rPr lang="nl-NL" sz="2400" dirty="0"/>
              <a:t>Wat is de belangrijkste reden om lid te worden/zijn van het PBO?  </a:t>
            </a:r>
          </a:p>
          <a:p>
            <a:endParaRPr lang="nl-NL" sz="2400" dirty="0"/>
          </a:p>
          <a:p>
            <a:r>
              <a:rPr lang="nl-NL" sz="2400" dirty="0"/>
              <a:t>Welk radio- of tv-programma, website of app van de lokale- of streekomroep is onmisbaar voor jou? Waarom? </a:t>
            </a:r>
          </a:p>
        </p:txBody>
      </p:sp>
    </p:spTree>
    <p:extLst>
      <p:ext uri="{BB962C8B-B14F-4D97-AF65-F5344CB8AC3E}">
        <p14:creationId xmlns:p14="http://schemas.microsoft.com/office/powerpoint/2010/main" val="242503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a:extLst>
              <a:ext uri="{FF2B5EF4-FFF2-40B4-BE49-F238E27FC236}">
                <a16:creationId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2</a:t>
            </a:r>
          </a:p>
        </p:txBody>
      </p:sp>
      <p:sp>
        <p:nvSpPr>
          <p:cNvPr id="4" name="Rechthoek 3">
            <a:extLst>
              <a:ext uri="{FF2B5EF4-FFF2-40B4-BE49-F238E27FC236}">
                <a16:creationId xmlns:a16="http://schemas.microsoft.com/office/drawing/2014/main" id="{A9F876B9-A5EB-4DE8-87C8-A7F030EBAA3E}"/>
              </a:ext>
            </a:extLst>
          </p:cNvPr>
          <p:cNvSpPr/>
          <p:nvPr/>
        </p:nvSpPr>
        <p:spPr>
          <a:xfrm>
            <a:off x="2265793" y="3122098"/>
            <a:ext cx="4307589" cy="584775"/>
          </a:xfrm>
          <a:prstGeom prst="rect">
            <a:avLst/>
          </a:prstGeom>
        </p:spPr>
        <p:txBody>
          <a:bodyPr wrap="none" anchor="ctr">
            <a:spAutoFit/>
          </a:bodyPr>
          <a:lstStyle/>
          <a:p>
            <a:r>
              <a:rPr lang="nl-NL" sz="3200" b="1" dirty="0">
                <a:solidFill>
                  <a:srgbClr val="E60D74"/>
                </a:solidFill>
              </a:rPr>
              <a:t>Presentatie over PBO</a:t>
            </a:r>
          </a:p>
        </p:txBody>
      </p:sp>
      <p:pic>
        <p:nvPicPr>
          <p:cNvPr id="5" name="image1.png">
            <a:extLst>
              <a:ext uri="{FF2B5EF4-FFF2-40B4-BE49-F238E27FC236}">
                <a16:creationId xmlns:a16="http://schemas.microsoft.com/office/drawing/2014/main" id="{EB707589-8BF1-44D4-977D-4BC1551CAB5E}"/>
              </a:ext>
            </a:extLst>
          </p:cNvPr>
          <p:cNvPicPr>
            <a:picLocks noChangeAspect="1"/>
          </p:cNvPicPr>
          <p:nvPr/>
        </p:nvPicPr>
        <p:blipFill>
          <a:blip r:embed="rId2"/>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3423052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825CF-4F17-154E-80F5-241EA91F2247}"/>
              </a:ext>
            </a:extLst>
          </p:cNvPr>
          <p:cNvSpPr>
            <a:spLocks noGrp="1"/>
          </p:cNvSpPr>
          <p:nvPr>
            <p:ph type="title"/>
          </p:nvPr>
        </p:nvSpPr>
        <p:spPr/>
        <p:txBody>
          <a:bodyPr/>
          <a:lstStyle/>
          <a:p>
            <a:r>
              <a:rPr lang="nl-NL" dirty="0"/>
              <a:t>BELANG LOKALE OF STREEKOMROEP?</a:t>
            </a:r>
          </a:p>
        </p:txBody>
      </p:sp>
      <p:sp>
        <p:nvSpPr>
          <p:cNvPr id="5" name="Text Placeholder 4">
            <a:extLst>
              <a:ext uri="{FF2B5EF4-FFF2-40B4-BE49-F238E27FC236}">
                <a16:creationId xmlns:a16="http://schemas.microsoft.com/office/drawing/2014/main" id="{6A67FDE6-2DF2-994C-9935-2B4EFBAF2AE7}"/>
              </a:ext>
            </a:extLst>
          </p:cNvPr>
          <p:cNvSpPr>
            <a:spLocks noGrp="1"/>
          </p:cNvSpPr>
          <p:nvPr>
            <p:ph type="body" idx="1"/>
          </p:nvPr>
        </p:nvSpPr>
        <p:spPr/>
        <p:txBody>
          <a:bodyPr>
            <a:normAutofit/>
          </a:bodyPr>
          <a:lstStyle/>
          <a:p>
            <a:pPr marL="342900" indent="-342900">
              <a:spcAft>
                <a:spcPts val="1200"/>
              </a:spcAft>
              <a:buClr>
                <a:schemeClr val="accent2"/>
              </a:buClr>
              <a:buFont typeface="Arial" panose="020B0604020202020204" pitchFamily="34" charset="0"/>
              <a:buChar char="•"/>
            </a:pPr>
            <a:r>
              <a:rPr lang="nl-NL" sz="2400" dirty="0"/>
              <a:t>Wat is voor jullie en voor jullie gemeente het belang van een lokale- of streekomroep?</a:t>
            </a:r>
          </a:p>
          <a:p>
            <a:pPr marL="342900" indent="-342900">
              <a:spcAft>
                <a:spcPts val="1200"/>
              </a:spcAft>
              <a:buClr>
                <a:schemeClr val="accent2"/>
              </a:buClr>
              <a:buFont typeface="Arial" panose="020B0604020202020204" pitchFamily="34" charset="0"/>
              <a:buChar char="•"/>
            </a:pPr>
            <a:r>
              <a:rPr lang="nl-NL" sz="2400" dirty="0"/>
              <a:t>Wat zou de lokale of streekomroep moeten doen? Wat voor soort programma’s en andere ‘content’ zou de omroep moeten verzorgen?</a:t>
            </a:r>
          </a:p>
        </p:txBody>
      </p:sp>
      <p:sp>
        <p:nvSpPr>
          <p:cNvPr id="6" name="Tijdelijke aanduiding voor tekst 5">
            <a:extLst>
              <a:ext uri="{FF2B5EF4-FFF2-40B4-BE49-F238E27FC236}">
                <a16:creationId xmlns:a16="http://schemas.microsoft.com/office/drawing/2014/main" id="{5FCDDFBB-63AB-42AE-97C4-2BADFCBAF0C0}"/>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2002022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275">
            <a:extLst>
              <a:ext uri="{FF2B5EF4-FFF2-40B4-BE49-F238E27FC236}">
                <a16:creationId xmlns:a16="http://schemas.microsoft.com/office/drawing/2014/main" id="{1B065765-7B9B-49C8-AF0E-579A7ABFF8E3}"/>
              </a:ext>
            </a:extLst>
          </p:cNvPr>
          <p:cNvSpPr/>
          <p:nvPr/>
        </p:nvSpPr>
        <p:spPr>
          <a:xfrm>
            <a:off x="1651000" y="110167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1168400"/>
            <a:r>
              <a:rPr lang="nl-NL" sz="2000" dirty="0">
                <a:solidFill>
                  <a:schemeClr val="bg1"/>
                </a:solidFill>
              </a:rPr>
              <a:t>Burgers informeren</a:t>
            </a:r>
            <a:endParaRPr sz="2000" dirty="0">
              <a:solidFill>
                <a:schemeClr val="bg1"/>
              </a:solidFill>
            </a:endParaRPr>
          </a:p>
        </p:txBody>
      </p:sp>
      <p:sp>
        <p:nvSpPr>
          <p:cNvPr id="10" name="Shape 275">
            <a:extLst>
              <a:ext uri="{FF2B5EF4-FFF2-40B4-BE49-F238E27FC236}">
                <a16:creationId xmlns:a16="http://schemas.microsoft.com/office/drawing/2014/main" id="{BFF8E753-0A3A-4B42-84D9-859D96A6446C}"/>
              </a:ext>
            </a:extLst>
          </p:cNvPr>
          <p:cNvSpPr/>
          <p:nvPr/>
        </p:nvSpPr>
        <p:spPr>
          <a:xfrm>
            <a:off x="1651000" y="178148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1790700"/>
            <a:r>
              <a:rPr lang="nl-NL" sz="2000" dirty="0">
                <a:solidFill>
                  <a:schemeClr val="bg1"/>
                </a:solidFill>
              </a:rPr>
              <a:t>Podium voor debat en kritiek</a:t>
            </a:r>
          </a:p>
        </p:txBody>
      </p:sp>
      <p:sp>
        <p:nvSpPr>
          <p:cNvPr id="11" name="Shape 275">
            <a:extLst>
              <a:ext uri="{FF2B5EF4-FFF2-40B4-BE49-F238E27FC236}">
                <a16:creationId xmlns:a16="http://schemas.microsoft.com/office/drawing/2014/main" id="{56F174E8-5103-40DC-8047-FFB722C39B70}"/>
              </a:ext>
            </a:extLst>
          </p:cNvPr>
          <p:cNvSpPr/>
          <p:nvPr/>
        </p:nvSpPr>
        <p:spPr>
          <a:xfrm>
            <a:off x="1651000" y="246129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2057400"/>
            <a:r>
              <a:rPr lang="nl-NL" sz="2000" dirty="0">
                <a:solidFill>
                  <a:schemeClr val="bg1"/>
                </a:solidFill>
              </a:rPr>
              <a:t>Waakhond lokale democratie / B&amp;W en politiek controleren</a:t>
            </a:r>
          </a:p>
        </p:txBody>
      </p:sp>
      <p:sp>
        <p:nvSpPr>
          <p:cNvPr id="12" name="Shape 275">
            <a:extLst>
              <a:ext uri="{FF2B5EF4-FFF2-40B4-BE49-F238E27FC236}">
                <a16:creationId xmlns:a16="http://schemas.microsoft.com/office/drawing/2014/main" id="{7E56BEF3-DFE0-4C60-86E8-865CA0606D66}"/>
              </a:ext>
            </a:extLst>
          </p:cNvPr>
          <p:cNvSpPr/>
          <p:nvPr/>
        </p:nvSpPr>
        <p:spPr>
          <a:xfrm>
            <a:off x="1651000" y="314110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2159000">
              <a:tabLst>
                <a:tab pos="1435100" algn="l"/>
              </a:tabLst>
            </a:pPr>
            <a:r>
              <a:rPr lang="nl-NL" sz="2000" dirty="0">
                <a:solidFill>
                  <a:schemeClr val="bg1"/>
                </a:solidFill>
              </a:rPr>
              <a:t>Onderwerpen agenderen</a:t>
            </a:r>
          </a:p>
        </p:txBody>
      </p:sp>
      <p:sp>
        <p:nvSpPr>
          <p:cNvPr id="13" name="Shape 275">
            <a:extLst>
              <a:ext uri="{FF2B5EF4-FFF2-40B4-BE49-F238E27FC236}">
                <a16:creationId xmlns:a16="http://schemas.microsoft.com/office/drawing/2014/main" id="{48DC4BAD-709C-4998-A6ED-9F60723CC5FB}"/>
              </a:ext>
            </a:extLst>
          </p:cNvPr>
          <p:cNvSpPr/>
          <p:nvPr/>
        </p:nvSpPr>
        <p:spPr>
          <a:xfrm>
            <a:off x="1651000" y="382091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2057400"/>
            <a:r>
              <a:rPr lang="nl-NL" sz="2000" dirty="0">
                <a:solidFill>
                  <a:schemeClr val="bg1"/>
                </a:solidFill>
              </a:rPr>
              <a:t>Lokale samenleving verbinden</a:t>
            </a:r>
          </a:p>
        </p:txBody>
      </p:sp>
      <p:sp>
        <p:nvSpPr>
          <p:cNvPr id="14" name="Shape 275">
            <a:extLst>
              <a:ext uri="{FF2B5EF4-FFF2-40B4-BE49-F238E27FC236}">
                <a16:creationId xmlns:a16="http://schemas.microsoft.com/office/drawing/2014/main" id="{985B14A8-A866-4ED9-BCD5-EF4951E1C38B}"/>
              </a:ext>
            </a:extLst>
          </p:cNvPr>
          <p:cNvSpPr/>
          <p:nvPr/>
        </p:nvSpPr>
        <p:spPr>
          <a:xfrm>
            <a:off x="1651000" y="450072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1790700"/>
            <a:r>
              <a:rPr lang="nl-NL" sz="2000" dirty="0">
                <a:solidFill>
                  <a:schemeClr val="bg1"/>
                </a:solidFill>
              </a:rPr>
              <a:t>Interactie en participatie bevorderen</a:t>
            </a:r>
          </a:p>
        </p:txBody>
      </p:sp>
      <p:sp>
        <p:nvSpPr>
          <p:cNvPr id="15" name="Shape 275">
            <a:extLst>
              <a:ext uri="{FF2B5EF4-FFF2-40B4-BE49-F238E27FC236}">
                <a16:creationId xmlns:a16="http://schemas.microsoft.com/office/drawing/2014/main" id="{B0C6EC71-B97F-4186-9FCE-395E87C016F1}"/>
              </a:ext>
            </a:extLst>
          </p:cNvPr>
          <p:cNvSpPr/>
          <p:nvPr/>
        </p:nvSpPr>
        <p:spPr>
          <a:xfrm>
            <a:off x="1650999" y="5159429"/>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1168400"/>
            <a:r>
              <a:rPr lang="nl-NL" sz="2000" dirty="0">
                <a:solidFill>
                  <a:schemeClr val="bg1"/>
                </a:solidFill>
              </a:rPr>
              <a:t>……</a:t>
            </a:r>
            <a:endParaRPr sz="2000" dirty="0">
              <a:solidFill>
                <a:schemeClr val="bg1"/>
              </a:solidFill>
            </a:endParaRPr>
          </a:p>
        </p:txBody>
      </p:sp>
      <p:grpSp>
        <p:nvGrpSpPr>
          <p:cNvPr id="17" name="Groep 16">
            <a:extLst>
              <a:ext uri="{FF2B5EF4-FFF2-40B4-BE49-F238E27FC236}">
                <a16:creationId xmlns:a16="http://schemas.microsoft.com/office/drawing/2014/main" id="{2D4C3197-ECED-40C0-865B-B490D8E6A3AF}"/>
              </a:ext>
            </a:extLst>
          </p:cNvPr>
          <p:cNvGrpSpPr/>
          <p:nvPr/>
        </p:nvGrpSpPr>
        <p:grpSpPr>
          <a:xfrm>
            <a:off x="0" y="1079318"/>
            <a:ext cx="3695700" cy="4662852"/>
            <a:chOff x="0" y="1079318"/>
            <a:chExt cx="3695700" cy="4662852"/>
          </a:xfrm>
        </p:grpSpPr>
        <p:sp>
          <p:nvSpPr>
            <p:cNvPr id="7" name="Shape 273">
              <a:extLst>
                <a:ext uri="{FF2B5EF4-FFF2-40B4-BE49-F238E27FC236}">
                  <a16:creationId xmlns:a16="http://schemas.microsoft.com/office/drawing/2014/main" id="{BC7C1A50-053C-453F-B585-42038389545D}"/>
                </a:ext>
              </a:extLst>
            </p:cNvPr>
            <p:cNvSpPr/>
            <p:nvPr/>
          </p:nvSpPr>
          <p:spPr>
            <a:xfrm>
              <a:off x="0" y="1079318"/>
              <a:ext cx="3695700" cy="4662852"/>
            </a:xfrm>
            <a:custGeom>
              <a:avLst/>
              <a:gdLst/>
              <a:ahLst/>
              <a:cxnLst>
                <a:cxn ang="0">
                  <a:pos x="wd2" y="hd2"/>
                </a:cxn>
                <a:cxn ang="5400000">
                  <a:pos x="wd2" y="hd2"/>
                </a:cxn>
                <a:cxn ang="10800000">
                  <a:pos x="wd2" y="hd2"/>
                </a:cxn>
                <a:cxn ang="16200000">
                  <a:pos x="wd2" y="hd2"/>
                </a:cxn>
              </a:cxnLst>
              <a:rect l="0" t="0" r="r" b="b"/>
              <a:pathLst>
                <a:path w="21600" h="21600" extrusionOk="0">
                  <a:moveTo>
                    <a:pt x="7974" y="0"/>
                  </a:moveTo>
                  <a:cubicBezTo>
                    <a:pt x="15499" y="0"/>
                    <a:pt x="21600" y="4835"/>
                    <a:pt x="21600" y="10800"/>
                  </a:cubicBezTo>
                  <a:cubicBezTo>
                    <a:pt x="21600" y="16765"/>
                    <a:pt x="15499" y="21600"/>
                    <a:pt x="7974" y="21600"/>
                  </a:cubicBezTo>
                  <a:cubicBezTo>
                    <a:pt x="5152" y="21600"/>
                    <a:pt x="2530" y="20920"/>
                    <a:pt x="355" y="19756"/>
                  </a:cubicBezTo>
                  <a:lnTo>
                    <a:pt x="0" y="19545"/>
                  </a:lnTo>
                  <a:lnTo>
                    <a:pt x="0" y="2055"/>
                  </a:lnTo>
                  <a:lnTo>
                    <a:pt x="355" y="1844"/>
                  </a:lnTo>
                  <a:cubicBezTo>
                    <a:pt x="2530" y="680"/>
                    <a:pt x="5152" y="0"/>
                    <a:pt x="7974" y="0"/>
                  </a:cubicBezTo>
                  <a:close/>
                </a:path>
              </a:pathLst>
            </a:custGeom>
            <a:solidFill>
              <a:srgbClr val="E60D74"/>
            </a:solidFill>
            <a:ln w="38100">
              <a:solidFill>
                <a:schemeClr val="bg1"/>
              </a:solidFill>
              <a:miter lim="400000"/>
            </a:ln>
          </p:spPr>
          <p:txBody>
            <a:bodyPr lIns="36000" tIns="36000" rIns="36000" bIns="36000" anchor="ctr"/>
            <a:lstStyle/>
            <a:p>
              <a:pPr algn="ctr">
                <a:lnSpc>
                  <a:spcPct val="120000"/>
                </a:lnSpc>
                <a:defRPr sz="1100">
                  <a:solidFill>
                    <a:srgbClr val="FFFFFF"/>
                  </a:solidFill>
                </a:defRPr>
              </a:pPr>
              <a:endParaRPr sz="2000" b="1" dirty="0"/>
            </a:p>
          </p:txBody>
        </p:sp>
        <p:sp>
          <p:nvSpPr>
            <p:cNvPr id="8" name="Shape 274">
              <a:extLst>
                <a:ext uri="{FF2B5EF4-FFF2-40B4-BE49-F238E27FC236}">
                  <a16:creationId xmlns:a16="http://schemas.microsoft.com/office/drawing/2014/main" id="{5EDAC8DE-C9C5-46E1-85DB-F1FECB3FCD74}"/>
                </a:ext>
              </a:extLst>
            </p:cNvPr>
            <p:cNvSpPr/>
            <p:nvPr/>
          </p:nvSpPr>
          <p:spPr>
            <a:xfrm>
              <a:off x="178439" y="2759925"/>
              <a:ext cx="2793391" cy="130163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lnSpc>
                  <a:spcPct val="150000"/>
                </a:lnSpc>
                <a:defRPr sz="2800">
                  <a:solidFill>
                    <a:srgbClr val="FFFFFF"/>
                  </a:solidFill>
                </a:defRPr>
              </a:pPr>
              <a:r>
                <a:rPr lang="nl-NL" sz="2800" b="1" dirty="0"/>
                <a:t>Belang van  </a:t>
              </a:r>
            </a:p>
            <a:p>
              <a:pPr>
                <a:lnSpc>
                  <a:spcPct val="150000"/>
                </a:lnSpc>
                <a:defRPr sz="2800">
                  <a:solidFill>
                    <a:srgbClr val="FFFFFF"/>
                  </a:solidFill>
                </a:defRPr>
              </a:pPr>
              <a:r>
                <a:rPr lang="nl-NL" sz="2800" b="1" dirty="0"/>
                <a:t>L</a:t>
              </a:r>
              <a:r>
                <a:rPr sz="2800" b="1" dirty="0" err="1"/>
                <a:t>okale</a:t>
              </a:r>
              <a:r>
                <a:rPr sz="2800" b="1" dirty="0"/>
                <a:t> </a:t>
              </a:r>
              <a:r>
                <a:rPr lang="nl-NL" sz="2800" b="1" dirty="0"/>
                <a:t>O</a:t>
              </a:r>
              <a:r>
                <a:rPr sz="2800" b="1" dirty="0" err="1"/>
                <a:t>mroep</a:t>
              </a:r>
              <a:endParaRPr lang="nl-NL" sz="2800" b="1" dirty="0"/>
            </a:p>
          </p:txBody>
        </p:sp>
      </p:grpSp>
    </p:spTree>
    <p:extLst>
      <p:ext uri="{BB962C8B-B14F-4D97-AF65-F5344CB8AC3E}">
        <p14:creationId xmlns:p14="http://schemas.microsoft.com/office/powerpoint/2010/main" val="283961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88277B-8A96-4325-9B21-DDDA7BB956AB}"/>
              </a:ext>
            </a:extLst>
          </p:cNvPr>
          <p:cNvSpPr>
            <a:spLocks noGrp="1"/>
          </p:cNvSpPr>
          <p:nvPr>
            <p:ph type="title"/>
          </p:nvPr>
        </p:nvSpPr>
        <p:spPr/>
        <p:txBody>
          <a:bodyPr/>
          <a:lstStyle/>
          <a:p>
            <a:r>
              <a:rPr lang="nl-NL" dirty="0"/>
              <a:t>Vereisten Lokaal Toereikend Media Aanbod (LTMA)</a:t>
            </a:r>
          </a:p>
        </p:txBody>
      </p:sp>
      <p:sp>
        <p:nvSpPr>
          <p:cNvPr id="4" name="Tijdelijke aanduiding voor tekst 3">
            <a:extLst>
              <a:ext uri="{FF2B5EF4-FFF2-40B4-BE49-F238E27FC236}">
                <a16:creationId xmlns:a16="http://schemas.microsoft.com/office/drawing/2014/main" id="{F10A66B1-6798-47D2-9A3A-03E675BB3C8D}"/>
              </a:ext>
            </a:extLst>
          </p:cNvPr>
          <p:cNvSpPr>
            <a:spLocks noGrp="1"/>
          </p:cNvSpPr>
          <p:nvPr>
            <p:ph type="body" sz="quarter" idx="13"/>
          </p:nvPr>
        </p:nvSpPr>
        <p:spPr/>
        <p:txBody>
          <a:bodyPr/>
          <a:lstStyle/>
          <a:p>
            <a:endParaRPr lang="nl-NL"/>
          </a:p>
        </p:txBody>
      </p:sp>
      <p:pic>
        <p:nvPicPr>
          <p:cNvPr id="1028" name="Picture 4">
            <a:extLst>
              <a:ext uri="{FF2B5EF4-FFF2-40B4-BE49-F238E27FC236}">
                <a16:creationId xmlns:a16="http://schemas.microsoft.com/office/drawing/2014/main" id="{EB10339D-D4A7-4229-B8B8-68AC1D1168BE}"/>
              </a:ext>
            </a:extLst>
          </p:cNvPr>
          <p:cNvPicPr>
            <a:picLocks noGrp="1" noChangeAspect="1" noChangeArrowheads="1"/>
          </p:cNvPicPr>
          <p:nvPr>
            <p:ph type="pic" sz="half" idx="14"/>
          </p:nvPr>
        </p:nvPicPr>
        <p:blipFill rotWithShape="1">
          <a:blip r:embed="rId3"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8" name="Shape 275">
            <a:extLst>
              <a:ext uri="{FF2B5EF4-FFF2-40B4-BE49-F238E27FC236}">
                <a16:creationId xmlns:a16="http://schemas.microsoft.com/office/drawing/2014/main" id="{4FCA3B62-60FD-4D2F-93F6-3A492B04C0A6}"/>
              </a:ext>
            </a:extLst>
          </p:cNvPr>
          <p:cNvSpPr/>
          <p:nvPr/>
        </p:nvSpPr>
        <p:spPr>
          <a:xfrm>
            <a:off x="419099" y="3997577"/>
            <a:ext cx="2728914" cy="1777622"/>
          </a:xfrm>
          <a:prstGeom prst="roundRect">
            <a:avLst>
              <a:gd name="adj" fmla="val 5112"/>
            </a:avLst>
          </a:prstGeom>
          <a:solidFill>
            <a:srgbClr val="E60D74"/>
          </a:solidFill>
          <a:ln w="12700" cap="flat">
            <a:noFill/>
            <a:miter lim="400000"/>
          </a:ln>
          <a:effectLst/>
        </p:spPr>
        <p:txBody>
          <a:bodyPr wrap="square" lIns="36000" tIns="36000" rIns="36000" bIns="36000" numCol="1" anchor="ctr">
            <a:noAutofit/>
          </a:bodyPr>
          <a:lstStyle/>
          <a:p>
            <a:pPr algn="ctr"/>
            <a:r>
              <a:rPr lang="nl-NL" sz="2000" dirty="0">
                <a:solidFill>
                  <a:schemeClr val="bg1"/>
                </a:solidFill>
              </a:rPr>
              <a:t>Dagelijks actueel nieuws op tv, radio en internet</a:t>
            </a:r>
          </a:p>
        </p:txBody>
      </p:sp>
      <p:sp>
        <p:nvSpPr>
          <p:cNvPr id="9" name="Shape 275">
            <a:extLst>
              <a:ext uri="{FF2B5EF4-FFF2-40B4-BE49-F238E27FC236}">
                <a16:creationId xmlns:a16="http://schemas.microsoft.com/office/drawing/2014/main" id="{F72B94F5-6637-4107-B53C-63E66E3BAA6B}"/>
              </a:ext>
            </a:extLst>
          </p:cNvPr>
          <p:cNvSpPr/>
          <p:nvPr/>
        </p:nvSpPr>
        <p:spPr>
          <a:xfrm>
            <a:off x="3357562" y="3997576"/>
            <a:ext cx="4108451" cy="803023"/>
          </a:xfrm>
          <a:prstGeom prst="roundRect">
            <a:avLst>
              <a:gd name="adj" fmla="val 11316"/>
            </a:avLst>
          </a:prstGeom>
          <a:solidFill>
            <a:schemeClr val="accent2"/>
          </a:solidFill>
          <a:ln w="12700" cap="flat">
            <a:noFill/>
            <a:miter lim="400000"/>
          </a:ln>
          <a:effectLst/>
        </p:spPr>
        <p:txBody>
          <a:bodyPr wrap="square" lIns="36000" tIns="36000" rIns="36000" bIns="36000" numCol="1" anchor="ctr">
            <a:noAutofit/>
          </a:bodyPr>
          <a:lstStyle/>
          <a:p>
            <a:pPr algn="ctr"/>
            <a:r>
              <a:rPr lang="nl-NL" sz="2000" dirty="0">
                <a:solidFill>
                  <a:schemeClr val="bg1"/>
                </a:solidFill>
              </a:rPr>
              <a:t>Continuïteit en hoge kwaliteit (technisch en inhoudelijk)</a:t>
            </a:r>
          </a:p>
        </p:txBody>
      </p:sp>
      <p:sp>
        <p:nvSpPr>
          <p:cNvPr id="10" name="Shape 275">
            <a:extLst>
              <a:ext uri="{FF2B5EF4-FFF2-40B4-BE49-F238E27FC236}">
                <a16:creationId xmlns:a16="http://schemas.microsoft.com/office/drawing/2014/main" id="{EF7B2138-6EEE-455D-9A06-2B0EDDFE7A72}"/>
              </a:ext>
            </a:extLst>
          </p:cNvPr>
          <p:cNvSpPr>
            <a:spLocks/>
          </p:cNvSpPr>
          <p:nvPr/>
        </p:nvSpPr>
        <p:spPr>
          <a:xfrm>
            <a:off x="7675562" y="3997576"/>
            <a:ext cx="4108451" cy="803023"/>
          </a:xfrm>
          <a:prstGeom prst="roundRect">
            <a:avLst>
              <a:gd name="adj" fmla="val 11316"/>
            </a:avLst>
          </a:prstGeom>
          <a:solidFill>
            <a:schemeClr val="accent2"/>
          </a:solidFill>
          <a:ln w="12700" cap="flat">
            <a:noFill/>
            <a:miter lim="400000"/>
          </a:ln>
          <a:effectLst/>
        </p:spPr>
        <p:txBody>
          <a:bodyPr wrap="square" lIns="36000" tIns="36000" rIns="36000" bIns="36000" numCol="1" anchor="ctr">
            <a:noAutofit/>
          </a:bodyPr>
          <a:lstStyle/>
          <a:p>
            <a:pPr algn="ctr"/>
            <a:r>
              <a:rPr lang="nl-NL" sz="2000" dirty="0">
                <a:solidFill>
                  <a:schemeClr val="bg1"/>
                </a:solidFill>
              </a:rPr>
              <a:t>Gericht op natuurlijke habitat</a:t>
            </a:r>
          </a:p>
        </p:txBody>
      </p:sp>
      <p:sp>
        <p:nvSpPr>
          <p:cNvPr id="11" name="Shape 275">
            <a:extLst>
              <a:ext uri="{FF2B5EF4-FFF2-40B4-BE49-F238E27FC236}">
                <a16:creationId xmlns:a16="http://schemas.microsoft.com/office/drawing/2014/main" id="{A8699C0B-3F8B-4895-8BD5-48D0271B3641}"/>
              </a:ext>
            </a:extLst>
          </p:cNvPr>
          <p:cNvSpPr/>
          <p:nvPr/>
        </p:nvSpPr>
        <p:spPr>
          <a:xfrm>
            <a:off x="3357562" y="4972176"/>
            <a:ext cx="4108451" cy="803023"/>
          </a:xfrm>
          <a:prstGeom prst="roundRect">
            <a:avLst>
              <a:gd name="adj" fmla="val 11316"/>
            </a:avLst>
          </a:prstGeom>
          <a:solidFill>
            <a:schemeClr val="accent2"/>
          </a:solidFill>
          <a:ln w="12700" cap="flat">
            <a:noFill/>
            <a:miter lim="400000"/>
          </a:ln>
          <a:effectLst/>
        </p:spPr>
        <p:txBody>
          <a:bodyPr wrap="square" lIns="36000" tIns="36000" rIns="36000" bIns="36000" numCol="1" anchor="ctr">
            <a:noAutofit/>
          </a:bodyPr>
          <a:lstStyle/>
          <a:p>
            <a:pPr algn="ctr"/>
            <a:r>
              <a:rPr lang="nl-NL" sz="2000" dirty="0">
                <a:solidFill>
                  <a:schemeClr val="bg1"/>
                </a:solidFill>
              </a:rPr>
              <a:t>Onafhankelijk </a:t>
            </a:r>
          </a:p>
          <a:p>
            <a:pPr algn="ctr"/>
            <a:r>
              <a:rPr lang="nl-NL" sz="2000" dirty="0">
                <a:solidFill>
                  <a:schemeClr val="bg1"/>
                </a:solidFill>
              </a:rPr>
              <a:t>(lokale democratie)</a:t>
            </a:r>
          </a:p>
        </p:txBody>
      </p:sp>
      <p:sp>
        <p:nvSpPr>
          <p:cNvPr id="12" name="Shape 275">
            <a:extLst>
              <a:ext uri="{FF2B5EF4-FFF2-40B4-BE49-F238E27FC236}">
                <a16:creationId xmlns:a16="http://schemas.microsoft.com/office/drawing/2014/main" id="{54356859-5EE5-4D4D-A176-4241C5335D60}"/>
              </a:ext>
            </a:extLst>
          </p:cNvPr>
          <p:cNvSpPr>
            <a:spLocks/>
          </p:cNvSpPr>
          <p:nvPr/>
        </p:nvSpPr>
        <p:spPr>
          <a:xfrm>
            <a:off x="7675562" y="4972176"/>
            <a:ext cx="4108451" cy="803023"/>
          </a:xfrm>
          <a:prstGeom prst="roundRect">
            <a:avLst>
              <a:gd name="adj" fmla="val 11316"/>
            </a:avLst>
          </a:prstGeom>
          <a:solidFill>
            <a:schemeClr val="accent2"/>
          </a:solidFill>
          <a:ln w="12700" cap="flat">
            <a:noFill/>
            <a:miter lim="400000"/>
          </a:ln>
          <a:effectLst/>
        </p:spPr>
        <p:txBody>
          <a:bodyPr wrap="square" lIns="36000" tIns="36000" rIns="36000" bIns="36000" numCol="1" anchor="ctr">
            <a:noAutofit/>
          </a:bodyPr>
          <a:lstStyle/>
          <a:p>
            <a:pPr algn="ctr"/>
            <a:r>
              <a:rPr lang="nl-NL" sz="2000" dirty="0">
                <a:solidFill>
                  <a:schemeClr val="bg1"/>
                </a:solidFill>
              </a:rPr>
              <a:t>Professionele bedrijfsvoering</a:t>
            </a:r>
          </a:p>
        </p:txBody>
      </p:sp>
    </p:spTree>
    <p:extLst>
      <p:ext uri="{BB962C8B-B14F-4D97-AF65-F5344CB8AC3E}">
        <p14:creationId xmlns:p14="http://schemas.microsoft.com/office/powerpoint/2010/main" val="3894896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5bba15ea9139845849bb7a69474183fe2e1b3aa"/>
</p:tagLst>
</file>

<file path=ppt/theme/theme1.xml><?xml version="1.0" encoding="utf-8"?>
<a:theme xmlns:a="http://schemas.openxmlformats.org/drawingml/2006/main" name="OLON 2017">
  <a:themeElements>
    <a:clrScheme name="OLON 2017">
      <a:dk1>
        <a:srgbClr val="58595B"/>
      </a:dk1>
      <a:lt1>
        <a:srgbClr val="FFFFFF"/>
      </a:lt1>
      <a:dk2>
        <a:srgbClr val="A7A7A7"/>
      </a:dk2>
      <a:lt2>
        <a:srgbClr val="535353"/>
      </a:lt2>
      <a:accent1>
        <a:srgbClr val="F94F5E"/>
      </a:accent1>
      <a:accent2>
        <a:srgbClr val="FF6C2C"/>
      </a:accent2>
      <a:accent3>
        <a:srgbClr val="8B2C35"/>
      </a:accent3>
      <a:accent4>
        <a:srgbClr val="8F3C19"/>
      </a:accent4>
      <a:accent5>
        <a:srgbClr val="6B2228"/>
      </a:accent5>
      <a:accent6>
        <a:srgbClr val="6E2E13"/>
      </a:accent6>
      <a:hlink>
        <a:srgbClr val="0000FF"/>
      </a:hlink>
      <a:folHlink>
        <a:srgbClr val="FF00FF"/>
      </a:folHlink>
    </a:clrScheme>
    <a:fontScheme name="OLON 2017">
      <a:majorFont>
        <a:latin typeface="Helvetica"/>
        <a:ea typeface="Helvetica"/>
        <a:cs typeface="Helvetica"/>
      </a:majorFont>
      <a:minorFont>
        <a:latin typeface="Calibri"/>
        <a:ea typeface="Calibri"/>
        <a:cs typeface="Calibri"/>
      </a:minorFont>
    </a:fontScheme>
    <a:fmtScheme name="OLON 201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36000" tIns="36000" rIns="36000" bIns="36000"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LON 2017">
  <a:themeElements>
    <a:clrScheme name="OLON 2017">
      <a:dk1>
        <a:srgbClr val="000000"/>
      </a:dk1>
      <a:lt1>
        <a:srgbClr val="FFFFFF"/>
      </a:lt1>
      <a:dk2>
        <a:srgbClr val="A7A7A7"/>
      </a:dk2>
      <a:lt2>
        <a:srgbClr val="535353"/>
      </a:lt2>
      <a:accent1>
        <a:srgbClr val="F94F5E"/>
      </a:accent1>
      <a:accent2>
        <a:srgbClr val="FF6C2C"/>
      </a:accent2>
      <a:accent3>
        <a:srgbClr val="8B2C35"/>
      </a:accent3>
      <a:accent4>
        <a:srgbClr val="8F3C19"/>
      </a:accent4>
      <a:accent5>
        <a:srgbClr val="6B2228"/>
      </a:accent5>
      <a:accent6>
        <a:srgbClr val="6E2E13"/>
      </a:accent6>
      <a:hlink>
        <a:srgbClr val="0000FF"/>
      </a:hlink>
      <a:folHlink>
        <a:srgbClr val="FF00FF"/>
      </a:folHlink>
    </a:clrScheme>
    <a:fontScheme name="OLON 2017">
      <a:majorFont>
        <a:latin typeface="Helvetica"/>
        <a:ea typeface="Helvetica"/>
        <a:cs typeface="Helvetica"/>
      </a:majorFont>
      <a:minorFont>
        <a:latin typeface="Calibri"/>
        <a:ea typeface="Calibri"/>
        <a:cs typeface="Calibri"/>
      </a:minorFont>
    </a:fontScheme>
    <a:fmtScheme name="OLON 201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36000" tIns="36000" rIns="36000" bIns="36000"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5E35B24A92C942B3DADD0983E013A7" ma:contentTypeVersion="19" ma:contentTypeDescription="Een nieuw document maken." ma:contentTypeScope="" ma:versionID="8cf3edff78774842d4a27a38c9c62161">
  <xsd:schema xmlns:xsd="http://www.w3.org/2001/XMLSchema" xmlns:xs="http://www.w3.org/2001/XMLSchema" xmlns:p="http://schemas.microsoft.com/office/2006/metadata/properties" xmlns:ns2="b8bef493-fa61-4bc1-8f23-3d6530fe4a93" xmlns:ns3="54caa56c-ac9b-4171-abc0-98105dc25dda" targetNamespace="http://schemas.microsoft.com/office/2006/metadata/properties" ma:root="true" ma:fieldsID="3004f0dd3cb003b53ff41e80c9c15a86" ns2:_="" ns3:_="">
    <xsd:import namespace="b8bef493-fa61-4bc1-8f23-3d6530fe4a93"/>
    <xsd:import namespace="54caa56c-ac9b-4171-abc0-98105dc25dda"/>
    <xsd:element name="properties">
      <xsd:complexType>
        <xsd:sequence>
          <xsd:element name="documentManagement">
            <xsd:complexType>
              <xsd:all>
                <xsd:element ref="ns2:Title0" minOccurs="0"/>
                <xsd:element ref="ns3:SharedWithUsers" minOccurs="0"/>
                <xsd:element ref="ns3:SharedWithDetails"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bef493-fa61-4bc1-8f23-3d6530fe4a93" elementFormDefault="qualified">
    <xsd:import namespace="http://schemas.microsoft.com/office/2006/documentManagement/types"/>
    <xsd:import namespace="http://schemas.microsoft.com/office/infopath/2007/PartnerControls"/>
    <xsd:element name="Title0" ma:index="8" nillable="true" ma:displayName="Title" ma:description="" ma:internalName="Title0">
      <xsd:simpleType>
        <xsd:restriction base="dms:Text">
          <xsd:maxLength value="255"/>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Afbeeldingtags" ma:readOnly="false" ma:fieldId="{5cf76f15-5ced-4ddc-b409-7134ff3c332f}" ma:taxonomyMulti="true" ma:sspId="d7e8dea3-6bb7-49c8-b7df-81016711bc4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4caa56c-ac9b-4171-abc0-98105dc25dda" elementFormDefault="qualified">
    <xsd:import namespace="http://schemas.microsoft.com/office/2006/documentManagement/types"/>
    <xsd:import namespace="http://schemas.microsoft.com/office/infopath/2007/PartnerControls"/>
    <xsd:element name="SharedWithUsers" ma:index="9"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Gedeeld met details" ma:internalName="SharedWithDetails" ma:readOnly="true">
      <xsd:simpleType>
        <xsd:restriction base="dms:Note">
          <xsd:maxLength value="255"/>
        </xsd:restriction>
      </xsd:simpleType>
    </xsd:element>
    <xsd:element name="TaxCatchAll" ma:index="24" nillable="true" ma:displayName="Taxonomy Catch All Column" ma:hidden="true" ma:list="{e298c96d-8b71-4d3b-ab6b-0b2bb41d9402}" ma:internalName="TaxCatchAll" ma:showField="CatchAllData" ma:web="54caa56c-ac9b-4171-abc0-98105dc25d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itle0 xmlns="b8bef493-fa61-4bc1-8f23-3d6530fe4a93" xsi:nil="true"/>
    <TaxCatchAll xmlns="54caa56c-ac9b-4171-abc0-98105dc25dda" xsi:nil="true"/>
    <lcf76f155ced4ddcb4097134ff3c332f xmlns="b8bef493-fa61-4bc1-8f23-3d6530fe4a9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6C38A35-4383-4FA9-A039-F3DE206C9575}"/>
</file>

<file path=customXml/itemProps2.xml><?xml version="1.0" encoding="utf-8"?>
<ds:datastoreItem xmlns:ds="http://schemas.openxmlformats.org/officeDocument/2006/customXml" ds:itemID="{9980C514-A4F0-48C0-89E8-1851E5AFE552}"/>
</file>

<file path=customXml/itemProps3.xml><?xml version="1.0" encoding="utf-8"?>
<ds:datastoreItem xmlns:ds="http://schemas.openxmlformats.org/officeDocument/2006/customXml" ds:itemID="{24E93C75-E2BA-4D9B-B50A-4FBED7678323}"/>
</file>

<file path=docProps/app.xml><?xml version="1.0" encoding="utf-8"?>
<Properties xmlns="http://schemas.openxmlformats.org/officeDocument/2006/extended-properties" xmlns:vt="http://schemas.openxmlformats.org/officeDocument/2006/docPropsVTypes">
  <Template/>
  <TotalTime>9890</TotalTime>
  <Words>4871</Words>
  <Application>Microsoft Macintosh PowerPoint</Application>
  <PresentationFormat>Breedbeeld</PresentationFormat>
  <Paragraphs>442</Paragraphs>
  <Slides>35</Slides>
  <Notes>31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35</vt:i4>
      </vt:variant>
    </vt:vector>
  </HeadingPairs>
  <TitlesOfParts>
    <vt:vector size="41" baseType="lpstr">
      <vt:lpstr>Arial</vt:lpstr>
      <vt:lpstr>Calibri</vt:lpstr>
      <vt:lpstr>Century Gothic</vt:lpstr>
      <vt:lpstr>Helvetica</vt:lpstr>
      <vt:lpstr>Tahoma</vt:lpstr>
      <vt:lpstr>OLON 2017</vt:lpstr>
      <vt:lpstr>PowerPoint-presentatie</vt:lpstr>
      <vt:lpstr>Kaartje met verspreidingsgebied lokale- of streekomroep</vt:lpstr>
      <vt:lpstr>PowerPoint-presentatie</vt:lpstr>
      <vt:lpstr>Agenda</vt:lpstr>
      <vt:lpstr>Kennismaking</vt:lpstr>
      <vt:lpstr>PowerPoint-presentatie</vt:lpstr>
      <vt:lpstr>BELANG LOKALE OF STREEKOMROEP?</vt:lpstr>
      <vt:lpstr>PowerPoint-presentatie</vt:lpstr>
      <vt:lpstr>Vereisten Lokaal Toereikend Media Aanbod (LTMA)</vt:lpstr>
      <vt:lpstr>Bekostiging lokale omroep</vt:lpstr>
      <vt:lpstr>PowerPoint-presentatie</vt:lpstr>
      <vt:lpstr>PBO in de Mediawet</vt:lpstr>
      <vt:lpstr>Verbinding met de lokale gemeenschap</vt:lpstr>
      <vt:lpstr>BELANG PBO: enkele citaten</vt:lpstr>
      <vt:lpstr>Benoeming en samenstelling PBO</vt:lpstr>
      <vt:lpstr>Stromingen</vt:lpstr>
      <vt:lpstr>Reglement PBO</vt:lpstr>
      <vt:lpstr>Taken PBO</vt:lpstr>
      <vt:lpstr>PBO kan ook kijken naar:</vt:lpstr>
      <vt:lpstr>Wat doet het PBO niet?</vt:lpstr>
      <vt:lpstr>Werkwijze</vt:lpstr>
      <vt:lpstr>Tips voor PBO-leden </vt:lpstr>
      <vt:lpstr>Tips voor de omroep</vt:lpstr>
      <vt:lpstr>PowerPoint-presentatie</vt:lpstr>
      <vt:lpstr>Agenda</vt:lpstr>
      <vt:lpstr>PowerPoint-presentatie</vt:lpstr>
      <vt:lpstr>PowerPoint-presentatie</vt:lpstr>
      <vt:lpstr>Bespreking / Evaluatie Media-aanbod</vt:lpstr>
      <vt:lpstr>Mogelijke vragen bij bespreking / evaluatie programma-aanbod</vt:lpstr>
      <vt:lpstr>PowerPoint-presentatie</vt:lpstr>
      <vt:lpstr>WERKAFSPRAKEN</vt:lpstr>
      <vt:lpstr>PowerPoint-presentatie</vt:lpstr>
      <vt:lpstr>Heeft de bijeenkomst aan jullie verwachtingen voldaan?</vt:lpstr>
      <vt:lpstr>Bijlage 1 PBO in statuten van lokale omroep</vt:lpstr>
      <vt:lpstr>Bijlage 2 Voorbeeld inhoudsopgave media-aanbodsbeleidsplan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Toos Bastiaansen</dc:creator>
  <cp:lastModifiedBy>Lars van der Manden</cp:lastModifiedBy>
  <cp:revision>186</cp:revision>
  <cp:lastPrinted>2018-01-09T14:48:16Z</cp:lastPrinted>
  <dcterms:modified xsi:type="dcterms:W3CDTF">2023-06-19T13:02:09Z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0x0101008E5E35B24A92C942B3DADD0983E013A7</vt:lpwstr>
  </property>
</Properties>
</file>